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p:regular r:id="rId30"/>
      <p:bold r:id="rId31"/>
      <p:italic r:id="rId32"/>
      <p:boldItalic r:id="rId33"/>
    </p:embeddedFont>
    <p:embeddedFont>
      <p:font typeface="Roboto Medium"/>
      <p:regular r:id="rId34"/>
      <p:bold r:id="rId35"/>
      <p:italic r:id="rId36"/>
      <p:boldItalic r:id="rId37"/>
    </p:embeddedFont>
    <p:embeddedFont>
      <p:font typeface="Oswald Light"/>
      <p:regular r:id="rId38"/>
      <p:bold r:id="rId39"/>
    </p:embeddedFont>
    <p:embeddedFont>
      <p:font typeface="Roboto Condensed"/>
      <p:regular r:id="rId40"/>
      <p:bold r:id="rId41"/>
      <p:italic r:id="rId42"/>
      <p:boldItalic r:id="rId43"/>
    </p:embeddedFont>
    <p:embeddedFont>
      <p:font typeface="Roboto Condensed Light"/>
      <p:regular r:id="rId44"/>
      <p:bold r:id="rId45"/>
      <p:italic r:id="rId46"/>
      <p:boldItalic r:id="rId47"/>
    </p:embeddedFont>
    <p:embeddedFont>
      <p:font typeface="Open Sans ExtraBold"/>
      <p:bold r:id="rId48"/>
      <p:boldItalic r:id="rId49"/>
    </p:embeddedFont>
    <p:embeddedFont>
      <p:font typeface="Roboto Light"/>
      <p:regular r:id="rId50"/>
      <p:bold r:id="rId51"/>
      <p:italic r:id="rId52"/>
      <p:boldItalic r:id="rId53"/>
    </p:embeddedFont>
    <p:embeddedFont>
      <p:font typeface="Oswald"/>
      <p:regular r:id="rId54"/>
      <p:bold r:id="rId55"/>
    </p:embeddedFont>
    <p:embeddedFont>
      <p:font typeface="Open Sans Light"/>
      <p:regular r:id="rId56"/>
      <p:bold r:id="rId57"/>
      <p:italic r:id="rId58"/>
      <p:boldItalic r:id="rId59"/>
    </p:embeddedFont>
    <p:embeddedFont>
      <p:font typeface="Open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Condensed-regular.fntdata"/><Relationship Id="rId42" Type="http://schemas.openxmlformats.org/officeDocument/2006/relationships/font" Target="fonts/RobotoCondensed-italic.fntdata"/><Relationship Id="rId41" Type="http://schemas.openxmlformats.org/officeDocument/2006/relationships/font" Target="fonts/RobotoCondensed-bold.fntdata"/><Relationship Id="rId44" Type="http://schemas.openxmlformats.org/officeDocument/2006/relationships/font" Target="fonts/RobotoCondensedLight-regular.fntdata"/><Relationship Id="rId43" Type="http://schemas.openxmlformats.org/officeDocument/2006/relationships/font" Target="fonts/RobotoCondensed-boldItalic.fntdata"/><Relationship Id="rId46" Type="http://schemas.openxmlformats.org/officeDocument/2006/relationships/font" Target="fonts/RobotoCondensedLight-italic.fntdata"/><Relationship Id="rId45" Type="http://schemas.openxmlformats.org/officeDocument/2006/relationships/font" Target="fonts/RobotoCondensed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ExtraBold-bold.fntdata"/><Relationship Id="rId47" Type="http://schemas.openxmlformats.org/officeDocument/2006/relationships/font" Target="fonts/RobotoCondensedLight-boldItalic.fntdata"/><Relationship Id="rId49" Type="http://schemas.openxmlformats.org/officeDocument/2006/relationships/font" Target="fonts/OpenSansExtra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RobotoMedium-bold.fntdata"/><Relationship Id="rId34" Type="http://schemas.openxmlformats.org/officeDocument/2006/relationships/font" Target="fonts/RobotoMedium-regular.fntdata"/><Relationship Id="rId37" Type="http://schemas.openxmlformats.org/officeDocument/2006/relationships/font" Target="fonts/RobotoMedium-boldItalic.fntdata"/><Relationship Id="rId36" Type="http://schemas.openxmlformats.org/officeDocument/2006/relationships/font" Target="fonts/RobotoMedium-italic.fntdata"/><Relationship Id="rId39" Type="http://schemas.openxmlformats.org/officeDocument/2006/relationships/font" Target="fonts/OswaldLight-bold.fntdata"/><Relationship Id="rId38" Type="http://schemas.openxmlformats.org/officeDocument/2006/relationships/font" Target="fonts/OswaldLight-regular.fntdata"/><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5.xml"/><Relationship Id="rId63"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Light-bold.fntdata"/><Relationship Id="rId50" Type="http://schemas.openxmlformats.org/officeDocument/2006/relationships/font" Target="fonts/RobotoLight-regular.fntdata"/><Relationship Id="rId53" Type="http://schemas.openxmlformats.org/officeDocument/2006/relationships/font" Target="fonts/RobotoLight-boldItalic.fntdata"/><Relationship Id="rId52" Type="http://schemas.openxmlformats.org/officeDocument/2006/relationships/font" Target="fonts/RobotoLight-italic.fntdata"/><Relationship Id="rId11" Type="http://schemas.openxmlformats.org/officeDocument/2006/relationships/slide" Target="slides/slide6.xml"/><Relationship Id="rId55" Type="http://schemas.openxmlformats.org/officeDocument/2006/relationships/font" Target="fonts/Oswald-bold.fntdata"/><Relationship Id="rId10" Type="http://schemas.openxmlformats.org/officeDocument/2006/relationships/slide" Target="slides/slide5.xml"/><Relationship Id="rId54" Type="http://schemas.openxmlformats.org/officeDocument/2006/relationships/font" Target="fonts/Oswald-regular.fntdata"/><Relationship Id="rId13" Type="http://schemas.openxmlformats.org/officeDocument/2006/relationships/slide" Target="slides/slide8.xml"/><Relationship Id="rId57" Type="http://schemas.openxmlformats.org/officeDocument/2006/relationships/font" Target="fonts/OpenSansLight-bold.fntdata"/><Relationship Id="rId12" Type="http://schemas.openxmlformats.org/officeDocument/2006/relationships/slide" Target="slides/slide7.xml"/><Relationship Id="rId56" Type="http://schemas.openxmlformats.org/officeDocument/2006/relationships/font" Target="fonts/OpenSansLight-regular.fntdata"/><Relationship Id="rId15" Type="http://schemas.openxmlformats.org/officeDocument/2006/relationships/slide" Target="slides/slide10.xml"/><Relationship Id="rId59" Type="http://schemas.openxmlformats.org/officeDocument/2006/relationships/font" Target="fonts/OpenSansLight-boldItalic.fntdata"/><Relationship Id="rId14" Type="http://schemas.openxmlformats.org/officeDocument/2006/relationships/slide" Target="slides/slide9.xml"/><Relationship Id="rId58" Type="http://schemas.openxmlformats.org/officeDocument/2006/relationships/font" Target="fonts/OpenSansLigh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a05bc53e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a05bc53e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05bc53ec0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a05bc53ec0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05bc53ec0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a05bc53ec0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a05bc53ec0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a05bc53ec0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a05bc53ec0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a05bc53ec0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a05bc53ec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a05bc53ec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a05bc53ec0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a05bc53ec0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a05bc53ec0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a05bc53ec0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05bc53ec0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a05bc53ec0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05bc53ec0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a05bc53ec0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05bc53ec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a05bc53ec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a05bc53ec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a05bc53ec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05bc53ec0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a05bc53ec0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a05bc53ec0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a05bc53ec0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a05bc53ec0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a05bc53ec0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05bc53ec0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a05bc53ec0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a05bc53ec0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a05bc53ec0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a05bc53ec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a05bc53ec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05bc53ec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a05bc53ec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a05bc53ec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a05bc53ec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a05bc53ec0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a05bc53ec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a05bc53ec0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a05bc53ec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05bc53ec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a05bc53ec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05bc53ec0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a05bc53ec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info@drmg.com" TargetMode="External"/><Relationship Id="rId4" Type="http://schemas.openxmlformats.org/officeDocument/2006/relationships/hyperlink" Target="mailto:info@drmg.com" TargetMode="External"/><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drmg.com/" TargetMode="External"/><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drmg.com/" TargetMode="External"/><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drmg.com/"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drmg.com/" TargetMode="External"/><Relationship Id="rId4" Type="http://schemas.openxmlformats.org/officeDocument/2006/relationships/image" Target="../media/image27.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drmg.com/"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drmg.com/" TargetMode="External"/><Relationship Id="rId4" Type="http://schemas.openxmlformats.org/officeDocument/2006/relationships/image" Target="../media/image28.png"/><Relationship Id="rId9" Type="http://schemas.openxmlformats.org/officeDocument/2006/relationships/image" Target="../media/image45.png"/><Relationship Id="rId5" Type="http://schemas.openxmlformats.org/officeDocument/2006/relationships/image" Target="../media/image33.png"/><Relationship Id="rId6" Type="http://schemas.openxmlformats.org/officeDocument/2006/relationships/image" Target="../media/image51.png"/><Relationship Id="rId7" Type="http://schemas.openxmlformats.org/officeDocument/2006/relationships/image" Target="../media/image37.png"/><Relationship Id="rId8" Type="http://schemas.openxmlformats.org/officeDocument/2006/relationships/image" Target="../media/image44.png"/><Relationship Id="rId11" Type="http://schemas.openxmlformats.org/officeDocument/2006/relationships/image" Target="../media/image38.png"/><Relationship Id="rId10" Type="http://schemas.openxmlformats.org/officeDocument/2006/relationships/image" Target="../media/image42.png"/><Relationship Id="rId12"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s://drmg.com/"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hyperlink" Target="https://drmg.com/" TargetMode="External"/><Relationship Id="rId7"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rmg.com/"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drmg.com/" TargetMode="External"/><Relationship Id="rId4"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54.png"/><Relationship Id="rId7"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drmg.com/" TargetMode="External"/><Relationship Id="rId4" Type="http://schemas.openxmlformats.org/officeDocument/2006/relationships/image" Target="../media/image59.png"/><Relationship Id="rId5"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drmg.com/" TargetMode="External"/><Relationship Id="rId4" Type="http://schemas.openxmlformats.org/officeDocument/2006/relationships/image" Target="../media/image64.png"/><Relationship Id="rId9" Type="http://schemas.openxmlformats.org/officeDocument/2006/relationships/image" Target="../media/image65.png"/><Relationship Id="rId5" Type="http://schemas.openxmlformats.org/officeDocument/2006/relationships/hyperlink" Target="https://online.fliphtml5.com/qffzz/rjzp/#p=1" TargetMode="External"/><Relationship Id="rId6" Type="http://schemas.openxmlformats.org/officeDocument/2006/relationships/hyperlink" Target="https://online.fliphtml5.com/qffzz/rybl/#p=1" TargetMode="External"/><Relationship Id="rId7" Type="http://schemas.openxmlformats.org/officeDocument/2006/relationships/image" Target="../media/image62.png"/><Relationship Id="rId8" Type="http://schemas.openxmlformats.org/officeDocument/2006/relationships/hyperlink" Target="https://online.fliphtml5.com/qffzz/veiq/#p=1" TargetMode="External"/><Relationship Id="rId11" Type="http://schemas.openxmlformats.org/officeDocument/2006/relationships/image" Target="../media/image61.png"/><Relationship Id="rId10" Type="http://schemas.openxmlformats.org/officeDocument/2006/relationships/hyperlink" Target="https://flipbook.drmg.com/books/rdvq/" TargetMode="External"/><Relationship Id="rId13" Type="http://schemas.openxmlformats.org/officeDocument/2006/relationships/hyperlink" Target="https://online.fliphtml5.com/qffzz/ncux/#p=8" TargetMode="External"/><Relationship Id="rId12" Type="http://schemas.openxmlformats.org/officeDocument/2006/relationships/image" Target="../media/image67.png"/><Relationship Id="rId15" Type="http://schemas.openxmlformats.org/officeDocument/2006/relationships/image" Target="../media/image66.png"/><Relationship Id="rId14" Type="http://schemas.openxmlformats.org/officeDocument/2006/relationships/hyperlink" Target="https://online.fliphtml5.com/qffzz/svke/#p=1" TargetMode="External"/><Relationship Id="rId17" Type="http://schemas.openxmlformats.org/officeDocument/2006/relationships/image" Target="../media/image63.png"/><Relationship Id="rId16" Type="http://schemas.openxmlformats.org/officeDocument/2006/relationships/hyperlink" Target="https://online.fliphtml5.com/qffzz/ixhx/#p=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mailto:info@drmg.com" TargetMode="External"/><Relationship Id="rId4" Type="http://schemas.openxmlformats.org/officeDocument/2006/relationships/hyperlink" Target="mailto:info@drmg.com" TargetMode="External"/><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hyperlink" Target="https://drmg.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hyperlink" Target="https://drmg.com/" TargetMode="External"/></Relationships>
</file>

<file path=ppt/slides/_rels/slide6.xml.rels><?xml version="1.0" encoding="UTF-8" standalone="yes"?><Relationships xmlns="http://schemas.openxmlformats.org/package/2006/relationships"><Relationship Id="rId20" Type="http://schemas.openxmlformats.org/officeDocument/2006/relationships/image" Target="../media/image20.png"/><Relationship Id="rId22" Type="http://schemas.openxmlformats.org/officeDocument/2006/relationships/image" Target="../media/image30.jpg"/><Relationship Id="rId21" Type="http://schemas.openxmlformats.org/officeDocument/2006/relationships/image" Target="../media/image17.png"/><Relationship Id="rId24" Type="http://schemas.openxmlformats.org/officeDocument/2006/relationships/image" Target="../media/image32.jpg"/><Relationship Id="rId23" Type="http://schemas.openxmlformats.org/officeDocument/2006/relationships/image" Target="../media/image34.jp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16.jpg"/><Relationship Id="rId26" Type="http://schemas.openxmlformats.org/officeDocument/2006/relationships/image" Target="../media/image39.jpg"/><Relationship Id="rId25" Type="http://schemas.openxmlformats.org/officeDocument/2006/relationships/image" Target="../media/image35.jpg"/><Relationship Id="rId28" Type="http://schemas.openxmlformats.org/officeDocument/2006/relationships/image" Target="../media/image43.jpg"/><Relationship Id="rId27" Type="http://schemas.openxmlformats.org/officeDocument/2006/relationships/image" Target="../media/image40.jp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2.jpg"/><Relationship Id="rId11" Type="http://schemas.openxmlformats.org/officeDocument/2006/relationships/image" Target="../media/image5.jpg"/><Relationship Id="rId10" Type="http://schemas.openxmlformats.org/officeDocument/2006/relationships/image" Target="../media/image7.jpg"/><Relationship Id="rId13" Type="http://schemas.openxmlformats.org/officeDocument/2006/relationships/image" Target="../media/image4.jpg"/><Relationship Id="rId12" Type="http://schemas.openxmlformats.org/officeDocument/2006/relationships/image" Target="../media/image6.jpg"/><Relationship Id="rId15" Type="http://schemas.openxmlformats.org/officeDocument/2006/relationships/image" Target="../media/image24.png"/><Relationship Id="rId14" Type="http://schemas.openxmlformats.org/officeDocument/2006/relationships/image" Target="../media/image23.jpg"/><Relationship Id="rId17" Type="http://schemas.openxmlformats.org/officeDocument/2006/relationships/image" Target="../media/image41.jpg"/><Relationship Id="rId16" Type="http://schemas.openxmlformats.org/officeDocument/2006/relationships/hyperlink" Target="https://drmg.com/" TargetMode="External"/><Relationship Id="rId19" Type="http://schemas.openxmlformats.org/officeDocument/2006/relationships/image" Target="../media/image36.jpg"/><Relationship Id="rId18"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s://drmg.com/"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drmg.com/"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5"/>
          <p:cNvSpPr/>
          <p:nvPr/>
        </p:nvSpPr>
        <p:spPr>
          <a:xfrm>
            <a:off x="0" y="0"/>
            <a:ext cx="9144000" cy="4126200"/>
          </a:xfrm>
          <a:prstGeom prst="rect">
            <a:avLst/>
          </a:prstGeom>
          <a:solidFill>
            <a:srgbClr val="111F2C"/>
          </a:solidFill>
          <a:ln>
            <a:noFill/>
          </a:ln>
        </p:spPr>
        <p:txBody>
          <a:bodyPr anchorCtr="0" anchor="ctr" bIns="86625" lIns="86625" spcFirstLastPara="1" rIns="86625" wrap="square" tIns="86625">
            <a:noAutofit/>
          </a:bodyPr>
          <a:lstStyle/>
          <a:p>
            <a:pPr indent="0" lvl="0" marL="0" rtl="0" algn="l">
              <a:spcBef>
                <a:spcPts val="0"/>
              </a:spcBef>
              <a:spcAft>
                <a:spcPts val="0"/>
              </a:spcAft>
              <a:buNone/>
            </a:pPr>
            <a:r>
              <a:t/>
            </a:r>
            <a:endParaRPr/>
          </a:p>
        </p:txBody>
      </p:sp>
      <p:sp>
        <p:nvSpPr>
          <p:cNvPr id="57" name="Google Shape;57;p15"/>
          <p:cNvSpPr txBox="1"/>
          <p:nvPr/>
        </p:nvSpPr>
        <p:spPr>
          <a:xfrm>
            <a:off x="245200" y="783300"/>
            <a:ext cx="5604300" cy="2877000"/>
          </a:xfrm>
          <a:prstGeom prst="rect">
            <a:avLst/>
          </a:prstGeom>
          <a:noFill/>
          <a:ln>
            <a:noFill/>
          </a:ln>
        </p:spPr>
        <p:txBody>
          <a:bodyPr anchorCtr="0" anchor="t" bIns="91425" lIns="91425" spcFirstLastPara="1" rIns="91425" wrap="square" tIns="91425">
            <a:noAutofit/>
          </a:bodyPr>
          <a:lstStyle/>
          <a:p>
            <a:pPr indent="0" lvl="0" marL="12700" rtl="0" algn="l">
              <a:lnSpc>
                <a:spcPct val="80000"/>
              </a:lnSpc>
              <a:spcBef>
                <a:spcPts val="0"/>
              </a:spcBef>
              <a:spcAft>
                <a:spcPts val="0"/>
              </a:spcAft>
              <a:buNone/>
            </a:pPr>
            <a:r>
              <a:rPr lang="en" sz="6700">
                <a:solidFill>
                  <a:srgbClr val="FFB20F"/>
                </a:solidFill>
                <a:latin typeface="Open Sans ExtraBold"/>
                <a:ea typeface="Open Sans ExtraBold"/>
                <a:cs typeface="Open Sans ExtraBold"/>
                <a:sym typeface="Open Sans ExtraBold"/>
              </a:rPr>
              <a:t>D</a:t>
            </a:r>
            <a:r>
              <a:rPr lang="en" sz="6700">
                <a:solidFill>
                  <a:srgbClr val="FFFFFF"/>
                </a:solidFill>
                <a:latin typeface="Open Sans ExtraBold"/>
                <a:ea typeface="Open Sans ExtraBold"/>
                <a:cs typeface="Open Sans ExtraBold"/>
                <a:sym typeface="Open Sans ExtraBold"/>
              </a:rPr>
              <a:t>ata-driven</a:t>
            </a:r>
            <a:endParaRPr sz="6700">
              <a:solidFill>
                <a:srgbClr val="FFFFFF"/>
              </a:solidFill>
              <a:latin typeface="Open Sans ExtraBold"/>
              <a:ea typeface="Open Sans ExtraBold"/>
              <a:cs typeface="Open Sans ExtraBold"/>
              <a:sym typeface="Open Sans ExtraBold"/>
            </a:endParaRPr>
          </a:p>
          <a:p>
            <a:pPr indent="0" lvl="0" marL="12700" rtl="0" algn="l">
              <a:lnSpc>
                <a:spcPct val="80000"/>
              </a:lnSpc>
              <a:spcBef>
                <a:spcPts val="0"/>
              </a:spcBef>
              <a:spcAft>
                <a:spcPts val="0"/>
              </a:spcAft>
              <a:buNone/>
            </a:pPr>
            <a:r>
              <a:rPr lang="en" sz="6700">
                <a:solidFill>
                  <a:srgbClr val="FFB20F"/>
                </a:solidFill>
                <a:latin typeface="Open Sans ExtraBold"/>
                <a:ea typeface="Open Sans ExtraBold"/>
                <a:cs typeface="Open Sans ExtraBold"/>
                <a:sym typeface="Open Sans ExtraBold"/>
              </a:rPr>
              <a:t>D</a:t>
            </a:r>
            <a:r>
              <a:rPr lang="en" sz="6700">
                <a:solidFill>
                  <a:srgbClr val="FFFFFF"/>
                </a:solidFill>
                <a:latin typeface="Open Sans ExtraBold"/>
                <a:ea typeface="Open Sans ExtraBold"/>
                <a:cs typeface="Open Sans ExtraBold"/>
                <a:sym typeface="Open Sans ExtraBold"/>
              </a:rPr>
              <a:t>irect mail</a:t>
            </a:r>
            <a:endParaRPr sz="6700">
              <a:solidFill>
                <a:srgbClr val="FFFFFF"/>
              </a:solidFill>
              <a:latin typeface="Open Sans ExtraBold"/>
              <a:ea typeface="Open Sans ExtraBold"/>
              <a:cs typeface="Open Sans ExtraBold"/>
              <a:sym typeface="Open Sans ExtraBold"/>
            </a:endParaRPr>
          </a:p>
          <a:p>
            <a:pPr indent="0" lvl="0" marL="12700" rtl="0" algn="l">
              <a:lnSpc>
                <a:spcPct val="80000"/>
              </a:lnSpc>
              <a:spcBef>
                <a:spcPts val="0"/>
              </a:spcBef>
              <a:spcAft>
                <a:spcPts val="0"/>
              </a:spcAft>
              <a:buNone/>
            </a:pPr>
            <a:r>
              <a:rPr lang="en" sz="6700">
                <a:solidFill>
                  <a:srgbClr val="FFB20F"/>
                </a:solidFill>
                <a:latin typeface="Open Sans ExtraBold"/>
                <a:ea typeface="Open Sans ExtraBold"/>
                <a:cs typeface="Open Sans ExtraBold"/>
                <a:sym typeface="Open Sans ExtraBold"/>
              </a:rPr>
              <a:t>D</a:t>
            </a:r>
            <a:r>
              <a:rPr lang="en" sz="6700">
                <a:solidFill>
                  <a:srgbClr val="FFFFFF"/>
                </a:solidFill>
                <a:latin typeface="Open Sans ExtraBold"/>
                <a:ea typeface="Open Sans ExtraBold"/>
                <a:cs typeface="Open Sans ExtraBold"/>
                <a:sym typeface="Open Sans ExtraBold"/>
              </a:rPr>
              <a:t>elivered.</a:t>
            </a:r>
            <a:endParaRPr b="1" sz="6700">
              <a:solidFill>
                <a:srgbClr val="FFFFFF"/>
              </a:solidFill>
              <a:latin typeface="Open Sans"/>
              <a:ea typeface="Open Sans"/>
              <a:cs typeface="Open Sans"/>
              <a:sym typeface="Open Sans"/>
            </a:endParaRPr>
          </a:p>
        </p:txBody>
      </p:sp>
      <p:sp>
        <p:nvSpPr>
          <p:cNvPr id="58" name="Google Shape;58;p15"/>
          <p:cNvSpPr txBox="1"/>
          <p:nvPr/>
        </p:nvSpPr>
        <p:spPr>
          <a:xfrm>
            <a:off x="317500" y="3373925"/>
            <a:ext cx="5782500" cy="8103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0"/>
              </a:spcBef>
              <a:spcAft>
                <a:spcPts val="0"/>
              </a:spcAft>
              <a:buNone/>
            </a:pPr>
            <a:r>
              <a:rPr lang="en" sz="1200">
                <a:solidFill>
                  <a:srgbClr val="FFFFFF"/>
                </a:solidFill>
                <a:latin typeface="Open Sans"/>
                <a:ea typeface="Open Sans"/>
                <a:cs typeface="Open Sans"/>
                <a:sym typeface="Open Sans"/>
              </a:rPr>
              <a:t>Reach your most qualified prospects at home, in their mailbox anywhere in Canada by leveraging the power of data, analytics, and digital integrations.</a:t>
            </a:r>
            <a:endParaRPr sz="1200">
              <a:solidFill>
                <a:srgbClr val="FFFFFF"/>
              </a:solidFill>
              <a:latin typeface="Open Sans"/>
              <a:ea typeface="Open Sans"/>
              <a:cs typeface="Open Sans"/>
              <a:sym typeface="Open Sans"/>
            </a:endParaRPr>
          </a:p>
          <a:p>
            <a:pPr indent="0" lvl="0" marL="1270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p:txBody>
      </p:sp>
      <p:sp>
        <p:nvSpPr>
          <p:cNvPr id="59" name="Google Shape;59;p15"/>
          <p:cNvSpPr txBox="1"/>
          <p:nvPr/>
        </p:nvSpPr>
        <p:spPr>
          <a:xfrm>
            <a:off x="5688450" y="98327"/>
            <a:ext cx="3101700" cy="570900"/>
          </a:xfrm>
          <a:prstGeom prst="rect">
            <a:avLst/>
          </a:prstGeom>
          <a:noFill/>
          <a:ln>
            <a:noFill/>
          </a:ln>
        </p:spPr>
        <p:txBody>
          <a:bodyPr anchorCtr="0" anchor="ctr" bIns="0" lIns="0" spcFirstLastPara="1" rIns="0" wrap="square" tIns="0">
            <a:noAutofit/>
          </a:bodyPr>
          <a:lstStyle/>
          <a:p>
            <a:pPr indent="0" lvl="0" marL="12700" rtl="0" algn="r">
              <a:spcBef>
                <a:spcPts val="0"/>
              </a:spcBef>
              <a:spcAft>
                <a:spcPts val="0"/>
              </a:spcAft>
              <a:buNone/>
            </a:pPr>
            <a:r>
              <a:rPr b="1" lang="en" sz="1600">
                <a:solidFill>
                  <a:srgbClr val="FFFFFF"/>
                </a:solidFill>
                <a:latin typeface="Roboto Condensed"/>
                <a:ea typeface="Roboto Condensed"/>
                <a:cs typeface="Roboto Condensed"/>
                <a:sym typeface="Roboto Condensed"/>
              </a:rPr>
              <a:t>MEDIA KIT </a:t>
            </a:r>
            <a:r>
              <a:rPr b="1" lang="en" sz="1600">
                <a:solidFill>
                  <a:srgbClr val="FFB20F"/>
                </a:solidFill>
                <a:latin typeface="Roboto Condensed"/>
                <a:ea typeface="Roboto Condensed"/>
                <a:cs typeface="Roboto Condensed"/>
                <a:sym typeface="Roboto Condensed"/>
              </a:rPr>
              <a:t>2024</a:t>
            </a:r>
            <a:endParaRPr b="1" sz="1600">
              <a:solidFill>
                <a:srgbClr val="FFB20F"/>
              </a:solidFill>
              <a:latin typeface="Roboto Condensed"/>
              <a:ea typeface="Roboto Condensed"/>
              <a:cs typeface="Roboto Condensed"/>
              <a:sym typeface="Roboto Condensed"/>
            </a:endParaRPr>
          </a:p>
        </p:txBody>
      </p:sp>
      <p:sp>
        <p:nvSpPr>
          <p:cNvPr id="60" name="Google Shape;60;p15"/>
          <p:cNvSpPr txBox="1"/>
          <p:nvPr/>
        </p:nvSpPr>
        <p:spPr>
          <a:xfrm>
            <a:off x="245200" y="4602100"/>
            <a:ext cx="2152800" cy="324600"/>
          </a:xfrm>
          <a:prstGeom prst="rect">
            <a:avLst/>
          </a:prstGeom>
          <a:noFill/>
          <a:ln>
            <a:noFill/>
          </a:ln>
        </p:spPr>
        <p:txBody>
          <a:bodyPr anchorCtr="0" anchor="b" bIns="0" lIns="0" spcFirstLastPara="1" rIns="0" wrap="square" tIns="12700">
            <a:noAutofit/>
          </a:bodyPr>
          <a:lstStyle/>
          <a:p>
            <a:pPr indent="0" lvl="0" marL="12700" marR="0" rtl="0" algn="l">
              <a:lnSpc>
                <a:spcPct val="100000"/>
              </a:lnSpc>
              <a:spcBef>
                <a:spcPts val="0"/>
              </a:spcBef>
              <a:spcAft>
                <a:spcPts val="0"/>
              </a:spcAft>
              <a:buNone/>
            </a:pPr>
            <a:r>
              <a:rPr b="1" lang="en" sz="2200">
                <a:solidFill>
                  <a:srgbClr val="1A1A1A"/>
                </a:solidFill>
                <a:latin typeface="Open Sans"/>
                <a:ea typeface="Open Sans"/>
                <a:cs typeface="Open Sans"/>
                <a:sym typeface="Open Sans"/>
              </a:rPr>
              <a:t>1.866.993.0600</a:t>
            </a:r>
            <a:endParaRPr b="1" sz="2200">
              <a:solidFill>
                <a:srgbClr val="1A1A1A"/>
              </a:solidFill>
              <a:latin typeface="Open Sans"/>
              <a:ea typeface="Open Sans"/>
              <a:cs typeface="Open Sans"/>
              <a:sym typeface="Open Sans"/>
            </a:endParaRPr>
          </a:p>
        </p:txBody>
      </p:sp>
      <p:sp>
        <p:nvSpPr>
          <p:cNvPr id="61" name="Google Shape;61;p15"/>
          <p:cNvSpPr txBox="1"/>
          <p:nvPr/>
        </p:nvSpPr>
        <p:spPr>
          <a:xfrm>
            <a:off x="2482172" y="4467000"/>
            <a:ext cx="2489100" cy="428400"/>
          </a:xfrm>
          <a:prstGeom prst="rect">
            <a:avLst/>
          </a:prstGeom>
          <a:noFill/>
          <a:ln>
            <a:noFill/>
          </a:ln>
        </p:spPr>
        <p:txBody>
          <a:bodyPr anchorCtr="0" anchor="b" bIns="0" lIns="0" spcFirstLastPara="1" rIns="0" wrap="square" tIns="12700">
            <a:noAutofit/>
          </a:bodyPr>
          <a:lstStyle/>
          <a:p>
            <a:pPr indent="0" lvl="0" marL="12700" marR="5080" rtl="0" algn="l">
              <a:lnSpc>
                <a:spcPct val="125000"/>
              </a:lnSpc>
              <a:spcBef>
                <a:spcPts val="0"/>
              </a:spcBef>
              <a:spcAft>
                <a:spcPts val="0"/>
              </a:spcAft>
              <a:buNone/>
            </a:pPr>
            <a:r>
              <a:rPr b="1" lang="en" sz="1100">
                <a:solidFill>
                  <a:srgbClr val="0C5CA9"/>
                </a:solidFill>
                <a:latin typeface="Open Sans"/>
                <a:ea typeface="Open Sans"/>
                <a:cs typeface="Open Sans"/>
                <a:sym typeface="Open Sans"/>
              </a:rPr>
              <a:t>DRMG.com</a:t>
            </a:r>
            <a:r>
              <a:rPr lang="en" sz="1100">
                <a:latin typeface="Open Sans"/>
                <a:ea typeface="Open Sans"/>
                <a:cs typeface="Open Sans"/>
                <a:sym typeface="Open Sans"/>
              </a:rPr>
              <a:t>  </a:t>
            </a:r>
            <a:r>
              <a:rPr lang="en" sz="1100" u="sng">
                <a:latin typeface="Open Sans"/>
                <a:ea typeface="Open Sans"/>
                <a:cs typeface="Open Sans"/>
                <a:sym typeface="Open Sans"/>
                <a:hlinkClick r:id="rId3"/>
              </a:rPr>
              <a:t>info</a:t>
            </a:r>
            <a:r>
              <a:rPr lang="en" sz="1100" u="sng">
                <a:solidFill>
                  <a:srgbClr val="1A1A1A"/>
                </a:solidFill>
                <a:latin typeface="Open Sans"/>
                <a:ea typeface="Open Sans"/>
                <a:cs typeface="Open Sans"/>
                <a:sym typeface="Open Sans"/>
                <a:hlinkClick r:id="rId4">
                  <a:extLst>
                    <a:ext uri="{A12FA001-AC4F-418D-AE19-62706E023703}">
                      <ahyp:hlinkClr val="tx"/>
                    </a:ext>
                  </a:extLst>
                </a:hlinkClick>
              </a:rPr>
              <a:t>@drmg.com</a:t>
            </a:r>
            <a:endParaRPr sz="1100">
              <a:solidFill>
                <a:srgbClr val="1A1A1A"/>
              </a:solidFill>
              <a:latin typeface="Open Sans"/>
              <a:ea typeface="Open Sans"/>
              <a:cs typeface="Open Sans"/>
              <a:sym typeface="Open Sans"/>
            </a:endParaRPr>
          </a:p>
        </p:txBody>
      </p:sp>
      <p:pic>
        <p:nvPicPr>
          <p:cNvPr id="62" name="Google Shape;62;p15"/>
          <p:cNvPicPr preferRelativeResize="0"/>
          <p:nvPr/>
        </p:nvPicPr>
        <p:blipFill rotWithShape="1">
          <a:blip r:embed="rId5">
            <a:alphaModFix/>
          </a:blip>
          <a:srcRect b="0" l="14372" r="73017" t="69736"/>
          <a:stretch/>
        </p:blipFill>
        <p:spPr>
          <a:xfrm>
            <a:off x="8170300" y="4210475"/>
            <a:ext cx="573699" cy="656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21" name="Google Shape;221;p24"/>
          <p:cNvSpPr txBox="1"/>
          <p:nvPr/>
        </p:nvSpPr>
        <p:spPr>
          <a:xfrm>
            <a:off x="551725" y="76475"/>
            <a:ext cx="74988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DIRECT MAIL REMAINS</a:t>
            </a:r>
            <a:r>
              <a:rPr lang="en" sz="2800">
                <a:solidFill>
                  <a:srgbClr val="000000"/>
                </a:solidFill>
                <a:latin typeface="Roboto Condensed Light"/>
                <a:ea typeface="Roboto Condensed Light"/>
                <a:cs typeface="Roboto Condensed Light"/>
                <a:sym typeface="Roboto Condensed Light"/>
              </a:rPr>
              <a:t> </a:t>
            </a:r>
            <a:r>
              <a:rPr lang="en" sz="2800">
                <a:solidFill>
                  <a:schemeClr val="dk1"/>
                </a:solidFill>
                <a:latin typeface="Roboto Condensed Light"/>
                <a:ea typeface="Roboto Condensed Light"/>
                <a:cs typeface="Roboto Condensed Light"/>
                <a:sym typeface="Roboto Condensed Light"/>
              </a:rPr>
              <a:t>A POWERFUL TOOL</a:t>
            </a:r>
            <a:r>
              <a:rPr lang="en" sz="2800">
                <a:solidFill>
                  <a:schemeClr val="dk1"/>
                </a:solidFill>
                <a:latin typeface="Roboto Light"/>
                <a:ea typeface="Roboto Light"/>
                <a:cs typeface="Roboto Light"/>
                <a:sym typeface="Roboto Light"/>
              </a:rPr>
              <a:t> </a:t>
            </a:r>
            <a:endParaRPr sz="2800">
              <a:latin typeface="Roboto"/>
              <a:ea typeface="Roboto"/>
              <a:cs typeface="Roboto"/>
              <a:sym typeface="Roboto"/>
            </a:endParaRPr>
          </a:p>
        </p:txBody>
      </p:sp>
      <p:sp>
        <p:nvSpPr>
          <p:cNvPr id="222" name="Google Shape;222;p24"/>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223" name="Google Shape;223;p24"/>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pic>
        <p:nvPicPr>
          <p:cNvPr id="224" name="Google Shape;224;p24"/>
          <p:cNvPicPr preferRelativeResize="0"/>
          <p:nvPr/>
        </p:nvPicPr>
        <p:blipFill rotWithShape="1">
          <a:blip r:embed="rId4">
            <a:alphaModFix/>
          </a:blip>
          <a:srcRect b="20118" l="1276" r="12441" t="3183"/>
          <a:stretch/>
        </p:blipFill>
        <p:spPr>
          <a:xfrm>
            <a:off x="2154375" y="695850"/>
            <a:ext cx="6747924" cy="4001099"/>
          </a:xfrm>
          <a:prstGeom prst="rect">
            <a:avLst/>
          </a:prstGeom>
          <a:noFill/>
          <a:ln>
            <a:noFill/>
          </a:ln>
        </p:spPr>
      </p:pic>
      <p:sp>
        <p:nvSpPr>
          <p:cNvPr id="225" name="Google Shape;225;p24"/>
          <p:cNvSpPr/>
          <p:nvPr/>
        </p:nvSpPr>
        <p:spPr>
          <a:xfrm>
            <a:off x="0" y="684825"/>
            <a:ext cx="3832200" cy="4012200"/>
          </a:xfrm>
          <a:prstGeom prst="rect">
            <a:avLst/>
          </a:prstGeom>
          <a:solidFill>
            <a:srgbClr val="111F2C"/>
          </a:solidFill>
          <a:ln cap="flat" cmpd="sng" w="9525">
            <a:solidFill>
              <a:srgbClr val="111F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4"/>
          <p:cNvSpPr txBox="1"/>
          <p:nvPr/>
        </p:nvSpPr>
        <p:spPr>
          <a:xfrm>
            <a:off x="389950" y="968563"/>
            <a:ext cx="1767900" cy="666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4600">
                <a:solidFill>
                  <a:srgbClr val="FCAF17"/>
                </a:solidFill>
                <a:latin typeface="Open Sans"/>
                <a:ea typeface="Open Sans"/>
                <a:cs typeface="Open Sans"/>
                <a:sym typeface="Open Sans"/>
              </a:rPr>
              <a:t>51%</a:t>
            </a:r>
            <a:endParaRPr sz="4600">
              <a:solidFill>
                <a:srgbClr val="FCAF17"/>
              </a:solidFill>
              <a:latin typeface="Open Sans"/>
              <a:ea typeface="Open Sans"/>
              <a:cs typeface="Open Sans"/>
              <a:sym typeface="Open Sans"/>
            </a:endParaRPr>
          </a:p>
        </p:txBody>
      </p:sp>
      <p:sp>
        <p:nvSpPr>
          <p:cNvPr id="227" name="Google Shape;227;p24"/>
          <p:cNvSpPr txBox="1"/>
          <p:nvPr/>
        </p:nvSpPr>
        <p:spPr>
          <a:xfrm>
            <a:off x="1883100" y="968563"/>
            <a:ext cx="17679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700">
                <a:solidFill>
                  <a:srgbClr val="FCAF17"/>
                </a:solidFill>
                <a:latin typeface="Roboto Condensed"/>
                <a:ea typeface="Roboto Condensed"/>
                <a:cs typeface="Roboto Condensed"/>
                <a:sym typeface="Roboto Condensed"/>
              </a:rPr>
              <a:t>Purchase</a:t>
            </a:r>
            <a:r>
              <a:rPr b="1" lang="en" sz="1700">
                <a:solidFill>
                  <a:srgbClr val="FFFFFF"/>
                </a:solidFill>
                <a:latin typeface="Roboto Condensed"/>
                <a:ea typeface="Roboto Condensed"/>
                <a:cs typeface="Roboto Condensed"/>
                <a:sym typeface="Roboto Condensed"/>
              </a:rPr>
              <a:t> </a:t>
            </a:r>
            <a:endParaRPr b="1" sz="1700">
              <a:solidFill>
                <a:srgbClr val="FFFFFF"/>
              </a:solidFill>
              <a:latin typeface="Roboto Condensed"/>
              <a:ea typeface="Roboto Condensed"/>
              <a:cs typeface="Roboto Condensed"/>
              <a:sym typeface="Roboto Condensed"/>
            </a:endParaRPr>
          </a:p>
          <a:p>
            <a:pPr indent="0" lvl="0" marL="0" rtl="0" algn="l">
              <a:lnSpc>
                <a:spcPct val="75000"/>
              </a:lnSpc>
              <a:spcBef>
                <a:spcPts val="225"/>
              </a:spcBef>
              <a:spcAft>
                <a:spcPts val="0"/>
              </a:spcAft>
              <a:buNone/>
            </a:pPr>
            <a:r>
              <a:rPr lang="en" sz="1700">
                <a:solidFill>
                  <a:srgbClr val="FFFFFF"/>
                </a:solidFill>
                <a:latin typeface="Roboto Condensed"/>
                <a:ea typeface="Roboto Condensed"/>
                <a:cs typeface="Roboto Condensed"/>
                <a:sym typeface="Roboto Condensed"/>
              </a:rPr>
              <a:t>in-store or online </a:t>
            </a:r>
            <a:endParaRPr sz="1300">
              <a:solidFill>
                <a:srgbClr val="FFFFFF"/>
              </a:solidFill>
              <a:latin typeface="Roboto Condensed"/>
              <a:ea typeface="Roboto Condensed"/>
              <a:cs typeface="Roboto Condensed"/>
              <a:sym typeface="Roboto Condensed"/>
            </a:endParaRPr>
          </a:p>
        </p:txBody>
      </p:sp>
      <p:sp>
        <p:nvSpPr>
          <p:cNvPr id="228" name="Google Shape;228;p24"/>
          <p:cNvSpPr txBox="1"/>
          <p:nvPr/>
        </p:nvSpPr>
        <p:spPr>
          <a:xfrm>
            <a:off x="519950" y="1519375"/>
            <a:ext cx="3054600" cy="3063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lang="en" sz="1700">
                <a:solidFill>
                  <a:srgbClr val="FFFFFF"/>
                </a:solidFill>
                <a:latin typeface="Roboto Condensed"/>
                <a:ea typeface="Roboto Condensed"/>
                <a:cs typeface="Roboto Condensed"/>
                <a:sym typeface="Roboto Condensed"/>
              </a:rPr>
              <a:t>after receiving a Direct Mail Piece</a:t>
            </a:r>
            <a:endParaRPr sz="1700">
              <a:solidFill>
                <a:srgbClr val="FFFFFF"/>
              </a:solidFill>
              <a:latin typeface="Roboto Condensed"/>
              <a:ea typeface="Roboto Condensed"/>
              <a:cs typeface="Roboto Condensed"/>
              <a:sym typeface="Roboto Condensed"/>
            </a:endParaRPr>
          </a:p>
        </p:txBody>
      </p:sp>
      <p:sp>
        <p:nvSpPr>
          <p:cNvPr id="229" name="Google Shape;229;p24"/>
          <p:cNvSpPr txBox="1"/>
          <p:nvPr/>
        </p:nvSpPr>
        <p:spPr>
          <a:xfrm>
            <a:off x="389950" y="1985763"/>
            <a:ext cx="1866300" cy="666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4600">
                <a:solidFill>
                  <a:srgbClr val="FCAF17"/>
                </a:solidFill>
                <a:latin typeface="Open Sans"/>
                <a:ea typeface="Open Sans"/>
                <a:cs typeface="Open Sans"/>
                <a:sym typeface="Open Sans"/>
              </a:rPr>
              <a:t>71%</a:t>
            </a:r>
            <a:endParaRPr sz="4600">
              <a:solidFill>
                <a:srgbClr val="FCAF17"/>
              </a:solidFill>
              <a:latin typeface="Open Sans"/>
              <a:ea typeface="Open Sans"/>
              <a:cs typeface="Open Sans"/>
              <a:sym typeface="Open Sans"/>
            </a:endParaRPr>
          </a:p>
        </p:txBody>
      </p:sp>
      <p:sp>
        <p:nvSpPr>
          <p:cNvPr id="230" name="Google Shape;230;p24"/>
          <p:cNvSpPr txBox="1"/>
          <p:nvPr/>
        </p:nvSpPr>
        <p:spPr>
          <a:xfrm>
            <a:off x="1883100" y="2043513"/>
            <a:ext cx="17679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700">
                <a:solidFill>
                  <a:srgbClr val="FFB20F"/>
                </a:solidFill>
                <a:latin typeface="Roboto Condensed"/>
                <a:ea typeface="Roboto Condensed"/>
                <a:cs typeface="Roboto Condensed"/>
                <a:sym typeface="Roboto Condensed"/>
              </a:rPr>
              <a:t>Share</a:t>
            </a:r>
            <a:endParaRPr b="1" sz="1700">
              <a:solidFill>
                <a:srgbClr val="FFB20F"/>
              </a:solidFill>
              <a:latin typeface="Roboto Condensed"/>
              <a:ea typeface="Roboto Condensed"/>
              <a:cs typeface="Roboto Condensed"/>
              <a:sym typeface="Roboto Condensed"/>
            </a:endParaRPr>
          </a:p>
          <a:p>
            <a:pPr indent="0" lvl="0" marL="0" rtl="0" algn="l">
              <a:lnSpc>
                <a:spcPct val="75000"/>
              </a:lnSpc>
              <a:spcBef>
                <a:spcPts val="225"/>
              </a:spcBef>
              <a:spcAft>
                <a:spcPts val="0"/>
              </a:spcAft>
              <a:buNone/>
            </a:pPr>
            <a:r>
              <a:rPr lang="en" sz="1700">
                <a:solidFill>
                  <a:srgbClr val="FFFFFF"/>
                </a:solidFill>
                <a:latin typeface="Roboto Condensed"/>
                <a:ea typeface="Roboto Condensed"/>
                <a:cs typeface="Roboto Condensed"/>
                <a:sym typeface="Roboto Condensed"/>
              </a:rPr>
              <a:t>Direct Mail</a:t>
            </a:r>
            <a:endParaRPr b="1" sz="1700">
              <a:solidFill>
                <a:srgbClr val="FFFFFF"/>
              </a:solidFill>
              <a:latin typeface="Roboto Condensed"/>
              <a:ea typeface="Roboto Condensed"/>
              <a:cs typeface="Roboto Condensed"/>
              <a:sym typeface="Roboto Condensed"/>
            </a:endParaRPr>
          </a:p>
        </p:txBody>
      </p:sp>
      <p:sp>
        <p:nvSpPr>
          <p:cNvPr id="231" name="Google Shape;231;p24"/>
          <p:cNvSpPr txBox="1"/>
          <p:nvPr/>
        </p:nvSpPr>
        <p:spPr>
          <a:xfrm>
            <a:off x="389950" y="2692188"/>
            <a:ext cx="1866300" cy="865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4600">
                <a:solidFill>
                  <a:srgbClr val="FFB20F"/>
                </a:solidFill>
                <a:latin typeface="Open Sans"/>
                <a:ea typeface="Open Sans"/>
                <a:cs typeface="Open Sans"/>
                <a:sym typeface="Open Sans"/>
              </a:rPr>
              <a:t>88%</a:t>
            </a:r>
            <a:endParaRPr sz="4600">
              <a:solidFill>
                <a:srgbClr val="FFB20F"/>
              </a:solidFill>
              <a:latin typeface="Open Sans"/>
              <a:ea typeface="Open Sans"/>
              <a:cs typeface="Open Sans"/>
              <a:sym typeface="Open Sans"/>
            </a:endParaRPr>
          </a:p>
        </p:txBody>
      </p:sp>
      <p:sp>
        <p:nvSpPr>
          <p:cNvPr id="232" name="Google Shape;232;p24"/>
          <p:cNvSpPr txBox="1"/>
          <p:nvPr/>
        </p:nvSpPr>
        <p:spPr>
          <a:xfrm>
            <a:off x="1883100" y="2922813"/>
            <a:ext cx="17679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700">
                <a:solidFill>
                  <a:srgbClr val="FFB20F"/>
                </a:solidFill>
                <a:latin typeface="Roboto Condensed"/>
                <a:ea typeface="Roboto Condensed"/>
                <a:cs typeface="Roboto Condensed"/>
                <a:sym typeface="Roboto Condensed"/>
              </a:rPr>
              <a:t>Visit </a:t>
            </a:r>
            <a:r>
              <a:rPr lang="en" sz="1700">
                <a:solidFill>
                  <a:srgbClr val="FFFFFF"/>
                </a:solidFill>
                <a:latin typeface="Roboto Condensed"/>
                <a:ea typeface="Roboto Condensed"/>
                <a:cs typeface="Roboto Condensed"/>
                <a:sym typeface="Roboto Condensed"/>
              </a:rPr>
              <a:t>a store </a:t>
            </a:r>
            <a:endParaRPr sz="1700">
              <a:solidFill>
                <a:srgbClr val="FFFFFF"/>
              </a:solidFill>
              <a:latin typeface="Roboto Condensed"/>
              <a:ea typeface="Roboto Condensed"/>
              <a:cs typeface="Roboto Condensed"/>
              <a:sym typeface="Roboto Condensed"/>
            </a:endParaRPr>
          </a:p>
          <a:p>
            <a:pPr indent="0" lvl="0" marL="0" rtl="0" algn="l">
              <a:lnSpc>
                <a:spcPct val="75000"/>
              </a:lnSpc>
              <a:spcBef>
                <a:spcPts val="225"/>
              </a:spcBef>
              <a:spcAft>
                <a:spcPts val="0"/>
              </a:spcAft>
              <a:buNone/>
            </a:pPr>
            <a:r>
              <a:rPr lang="en" sz="1700">
                <a:solidFill>
                  <a:srgbClr val="FFFFFF"/>
                </a:solidFill>
                <a:latin typeface="Roboto Condensed"/>
                <a:ea typeface="Roboto Condensed"/>
                <a:cs typeface="Roboto Condensed"/>
                <a:sym typeface="Roboto Condensed"/>
              </a:rPr>
              <a:t>or go online</a:t>
            </a:r>
            <a:r>
              <a:rPr lang="en" sz="1800">
                <a:solidFill>
                  <a:srgbClr val="FFFFFF"/>
                </a:solidFill>
                <a:latin typeface="Roboto Condensed"/>
                <a:ea typeface="Roboto Condensed"/>
                <a:cs typeface="Roboto Condensed"/>
                <a:sym typeface="Roboto Condensed"/>
              </a:rPr>
              <a:t> </a:t>
            </a:r>
            <a:endParaRPr>
              <a:solidFill>
                <a:srgbClr val="FFFFFF"/>
              </a:solidFill>
              <a:latin typeface="Roboto Condensed"/>
              <a:ea typeface="Roboto Condensed"/>
              <a:cs typeface="Roboto Condensed"/>
              <a:sym typeface="Roboto Condensed"/>
            </a:endParaRPr>
          </a:p>
        </p:txBody>
      </p:sp>
      <p:sp>
        <p:nvSpPr>
          <p:cNvPr id="233" name="Google Shape;233;p24"/>
          <p:cNvSpPr txBox="1"/>
          <p:nvPr/>
        </p:nvSpPr>
        <p:spPr>
          <a:xfrm>
            <a:off x="389950" y="3655863"/>
            <a:ext cx="1866300" cy="865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4600">
                <a:solidFill>
                  <a:srgbClr val="FFB20F"/>
                </a:solidFill>
                <a:latin typeface="Open Sans"/>
                <a:ea typeface="Open Sans"/>
                <a:cs typeface="Open Sans"/>
                <a:sym typeface="Open Sans"/>
              </a:rPr>
              <a:t>92%</a:t>
            </a:r>
            <a:endParaRPr sz="4600">
              <a:solidFill>
                <a:srgbClr val="FFB20F"/>
              </a:solidFill>
              <a:latin typeface="Open Sans"/>
              <a:ea typeface="Open Sans"/>
              <a:cs typeface="Open Sans"/>
              <a:sym typeface="Open Sans"/>
            </a:endParaRPr>
          </a:p>
        </p:txBody>
      </p:sp>
      <p:sp>
        <p:nvSpPr>
          <p:cNvPr id="234" name="Google Shape;234;p24"/>
          <p:cNvSpPr txBox="1"/>
          <p:nvPr/>
        </p:nvSpPr>
        <p:spPr>
          <a:xfrm>
            <a:off x="1883100" y="3904838"/>
            <a:ext cx="17679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700">
                <a:solidFill>
                  <a:srgbClr val="FFB20F"/>
                </a:solidFill>
                <a:latin typeface="Roboto Condensed"/>
                <a:ea typeface="Roboto Condensed"/>
                <a:cs typeface="Roboto Condensed"/>
                <a:sym typeface="Roboto Condensed"/>
              </a:rPr>
              <a:t>Read</a:t>
            </a:r>
            <a:endParaRPr b="1" sz="1700">
              <a:solidFill>
                <a:srgbClr val="FFB20F"/>
              </a:solidFill>
              <a:latin typeface="Roboto Condensed"/>
              <a:ea typeface="Roboto Condensed"/>
              <a:cs typeface="Roboto Condensed"/>
              <a:sym typeface="Roboto Condensed"/>
            </a:endParaRPr>
          </a:p>
          <a:p>
            <a:pPr indent="0" lvl="0" marL="0" rtl="0" algn="l">
              <a:lnSpc>
                <a:spcPct val="75000"/>
              </a:lnSpc>
              <a:spcBef>
                <a:spcPts val="225"/>
              </a:spcBef>
              <a:spcAft>
                <a:spcPts val="0"/>
              </a:spcAft>
              <a:buNone/>
            </a:pPr>
            <a:r>
              <a:rPr lang="en" sz="1700">
                <a:solidFill>
                  <a:srgbClr val="FFFFFF"/>
                </a:solidFill>
                <a:latin typeface="Roboto Condensed"/>
                <a:ea typeface="Roboto Condensed"/>
                <a:cs typeface="Roboto Condensed"/>
                <a:sym typeface="Roboto Condensed"/>
              </a:rPr>
              <a:t>Direct Mail</a:t>
            </a:r>
            <a:endParaRPr sz="1300">
              <a:solidFill>
                <a:srgbClr val="FFFFFF"/>
              </a:solidFill>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40" name="Google Shape;240;p25"/>
          <p:cNvSpPr txBox="1"/>
          <p:nvPr/>
        </p:nvSpPr>
        <p:spPr>
          <a:xfrm>
            <a:off x="551725" y="76475"/>
            <a:ext cx="74988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BOOST YOUR</a:t>
            </a:r>
            <a:r>
              <a:rPr lang="en" sz="2800">
                <a:solidFill>
                  <a:srgbClr val="000000"/>
                </a:solidFill>
                <a:latin typeface="Roboto Condensed Light"/>
                <a:ea typeface="Roboto Condensed Light"/>
                <a:cs typeface="Roboto Condensed Light"/>
                <a:sym typeface="Roboto Condensed Light"/>
              </a:rPr>
              <a:t> </a:t>
            </a:r>
            <a:r>
              <a:rPr lang="en" sz="2800">
                <a:solidFill>
                  <a:schemeClr val="dk1"/>
                </a:solidFill>
                <a:latin typeface="Roboto Condensed Light"/>
                <a:ea typeface="Roboto Condensed Light"/>
                <a:cs typeface="Roboto Condensed Light"/>
                <a:sym typeface="Roboto Condensed Light"/>
              </a:rPr>
              <a:t>MARKETING MIX</a:t>
            </a:r>
            <a:r>
              <a:rPr lang="en" sz="2800">
                <a:solidFill>
                  <a:schemeClr val="dk1"/>
                </a:solidFill>
                <a:latin typeface="Roboto Light"/>
                <a:ea typeface="Roboto Light"/>
                <a:cs typeface="Roboto Light"/>
                <a:sym typeface="Roboto Light"/>
              </a:rPr>
              <a:t> </a:t>
            </a:r>
            <a:endParaRPr sz="2800">
              <a:latin typeface="Roboto"/>
              <a:ea typeface="Roboto"/>
              <a:cs typeface="Roboto"/>
              <a:sym typeface="Roboto"/>
            </a:endParaRPr>
          </a:p>
        </p:txBody>
      </p:sp>
      <p:sp>
        <p:nvSpPr>
          <p:cNvPr id="241" name="Google Shape;241;p25"/>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242" name="Google Shape;242;p25"/>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pic>
        <p:nvPicPr>
          <p:cNvPr id="243" name="Google Shape;243;p25"/>
          <p:cNvPicPr preferRelativeResize="0"/>
          <p:nvPr/>
        </p:nvPicPr>
        <p:blipFill rotWithShape="1">
          <a:blip r:embed="rId4">
            <a:alphaModFix/>
          </a:blip>
          <a:srcRect b="4901" l="-14868" r="18631" t="1552"/>
          <a:stretch/>
        </p:blipFill>
        <p:spPr>
          <a:xfrm>
            <a:off x="2763125" y="647375"/>
            <a:ext cx="6175601" cy="4052426"/>
          </a:xfrm>
          <a:prstGeom prst="rect">
            <a:avLst/>
          </a:prstGeom>
          <a:noFill/>
          <a:ln>
            <a:noFill/>
          </a:ln>
        </p:spPr>
      </p:pic>
      <p:sp>
        <p:nvSpPr>
          <p:cNvPr id="244" name="Google Shape;244;p25"/>
          <p:cNvSpPr/>
          <p:nvPr/>
        </p:nvSpPr>
        <p:spPr>
          <a:xfrm>
            <a:off x="0" y="647375"/>
            <a:ext cx="3890400" cy="4062900"/>
          </a:xfrm>
          <a:prstGeom prst="rect">
            <a:avLst/>
          </a:prstGeom>
          <a:solidFill>
            <a:srgbClr val="111F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5"/>
          <p:cNvSpPr txBox="1"/>
          <p:nvPr/>
        </p:nvSpPr>
        <p:spPr>
          <a:xfrm>
            <a:off x="417900" y="814600"/>
            <a:ext cx="3054600" cy="550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225"/>
              </a:spcBef>
              <a:spcAft>
                <a:spcPts val="0"/>
              </a:spcAft>
              <a:buNone/>
            </a:pPr>
            <a:r>
              <a:rPr b="1" lang="en" sz="1800">
                <a:solidFill>
                  <a:srgbClr val="FFB20F"/>
                </a:solidFill>
                <a:latin typeface="Open Sans"/>
                <a:ea typeface="Open Sans"/>
                <a:cs typeface="Open Sans"/>
                <a:sym typeface="Open Sans"/>
              </a:rPr>
              <a:t>Digital campaigns </a:t>
            </a:r>
            <a:endParaRPr b="1" sz="1800">
              <a:solidFill>
                <a:srgbClr val="FFB20F"/>
              </a:solidFill>
              <a:latin typeface="Open Sans"/>
              <a:ea typeface="Open Sans"/>
              <a:cs typeface="Open Sans"/>
              <a:sym typeface="Open Sans"/>
            </a:endParaRPr>
          </a:p>
          <a:p>
            <a:pPr indent="0" lvl="0" marL="0" rtl="0" algn="l">
              <a:lnSpc>
                <a:spcPct val="100000"/>
              </a:lnSpc>
              <a:spcBef>
                <a:spcPts val="225"/>
              </a:spcBef>
              <a:spcAft>
                <a:spcPts val="0"/>
              </a:spcAft>
              <a:buNone/>
            </a:pPr>
            <a:r>
              <a:rPr lang="en" sz="1800">
                <a:solidFill>
                  <a:srgbClr val="FFFFFF"/>
                </a:solidFill>
                <a:latin typeface="Open Sans"/>
                <a:ea typeface="Open Sans"/>
                <a:cs typeface="Open Sans"/>
                <a:sym typeface="Open Sans"/>
              </a:rPr>
              <a:t>including Direct Mail are</a:t>
            </a:r>
            <a:endParaRPr>
              <a:solidFill>
                <a:srgbClr val="FFFFFF"/>
              </a:solidFill>
              <a:latin typeface="Open Sans"/>
              <a:ea typeface="Open Sans"/>
              <a:cs typeface="Open Sans"/>
              <a:sym typeface="Open Sans"/>
            </a:endParaRPr>
          </a:p>
        </p:txBody>
      </p:sp>
      <p:sp>
        <p:nvSpPr>
          <p:cNvPr id="246" name="Google Shape;246;p25"/>
          <p:cNvSpPr txBox="1"/>
          <p:nvPr/>
        </p:nvSpPr>
        <p:spPr>
          <a:xfrm>
            <a:off x="1787550" y="1562675"/>
            <a:ext cx="11025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800">
                <a:solidFill>
                  <a:srgbClr val="FFFFFF"/>
                </a:solidFill>
                <a:latin typeface="Open Sans"/>
                <a:ea typeface="Open Sans"/>
                <a:cs typeface="Open Sans"/>
                <a:sym typeface="Open Sans"/>
              </a:rPr>
              <a:t>more</a:t>
            </a:r>
            <a:endParaRPr b="1" sz="1800">
              <a:solidFill>
                <a:srgbClr val="FFFFFF"/>
              </a:solidFill>
              <a:latin typeface="Open Sans"/>
              <a:ea typeface="Open Sans"/>
              <a:cs typeface="Open Sans"/>
              <a:sym typeface="Open Sans"/>
            </a:endParaRPr>
          </a:p>
          <a:p>
            <a:pPr indent="0" lvl="0" marL="0" rtl="0" algn="l">
              <a:lnSpc>
                <a:spcPct val="75000"/>
              </a:lnSpc>
              <a:spcBef>
                <a:spcPts val="225"/>
              </a:spcBef>
              <a:spcAft>
                <a:spcPts val="0"/>
              </a:spcAft>
              <a:buNone/>
            </a:pPr>
            <a:r>
              <a:rPr b="1" lang="en" sz="1800">
                <a:solidFill>
                  <a:srgbClr val="FFFFFF"/>
                </a:solidFill>
                <a:latin typeface="Open Sans"/>
                <a:ea typeface="Open Sans"/>
                <a:cs typeface="Open Sans"/>
                <a:sym typeface="Open Sans"/>
              </a:rPr>
              <a:t>likely </a:t>
            </a:r>
            <a:endParaRPr b="1">
              <a:solidFill>
                <a:srgbClr val="FFFFFF"/>
              </a:solidFill>
              <a:latin typeface="Open Sans"/>
              <a:ea typeface="Open Sans"/>
              <a:cs typeface="Open Sans"/>
              <a:sym typeface="Open Sans"/>
            </a:endParaRPr>
          </a:p>
        </p:txBody>
      </p:sp>
      <p:sp>
        <p:nvSpPr>
          <p:cNvPr id="247" name="Google Shape;247;p25"/>
          <p:cNvSpPr txBox="1"/>
          <p:nvPr/>
        </p:nvSpPr>
        <p:spPr>
          <a:xfrm>
            <a:off x="424750" y="1397675"/>
            <a:ext cx="1866300" cy="865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5000">
                <a:solidFill>
                  <a:srgbClr val="FFB20F"/>
                </a:solidFill>
                <a:latin typeface="Open Sans"/>
                <a:ea typeface="Open Sans"/>
                <a:cs typeface="Open Sans"/>
                <a:sym typeface="Open Sans"/>
              </a:rPr>
              <a:t>27%</a:t>
            </a:r>
            <a:endParaRPr sz="5000">
              <a:solidFill>
                <a:srgbClr val="FFB20F"/>
              </a:solidFill>
              <a:latin typeface="Open Sans"/>
              <a:ea typeface="Open Sans"/>
              <a:cs typeface="Open Sans"/>
              <a:sym typeface="Open Sans"/>
            </a:endParaRPr>
          </a:p>
        </p:txBody>
      </p:sp>
      <p:sp>
        <p:nvSpPr>
          <p:cNvPr id="248" name="Google Shape;248;p25"/>
          <p:cNvSpPr txBox="1"/>
          <p:nvPr/>
        </p:nvSpPr>
        <p:spPr>
          <a:xfrm>
            <a:off x="424750" y="2201275"/>
            <a:ext cx="2780700" cy="550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225"/>
              </a:spcBef>
              <a:spcAft>
                <a:spcPts val="0"/>
              </a:spcAft>
              <a:buNone/>
            </a:pPr>
            <a:r>
              <a:rPr lang="en" sz="1600">
                <a:solidFill>
                  <a:srgbClr val="FFFFFF"/>
                </a:solidFill>
                <a:latin typeface="Open Sans"/>
                <a:ea typeface="Open Sans"/>
                <a:cs typeface="Open Sans"/>
                <a:sym typeface="Open Sans"/>
              </a:rPr>
              <a:t>to deliver top-ranking sales performance, and</a:t>
            </a:r>
            <a:endParaRPr sz="1200">
              <a:solidFill>
                <a:srgbClr val="FFFFFF"/>
              </a:solidFill>
              <a:latin typeface="Open Sans"/>
              <a:ea typeface="Open Sans"/>
              <a:cs typeface="Open Sans"/>
              <a:sym typeface="Open Sans"/>
            </a:endParaRPr>
          </a:p>
        </p:txBody>
      </p:sp>
      <p:sp>
        <p:nvSpPr>
          <p:cNvPr id="249" name="Google Shape;249;p25"/>
          <p:cNvSpPr txBox="1"/>
          <p:nvPr/>
        </p:nvSpPr>
        <p:spPr>
          <a:xfrm>
            <a:off x="424750" y="2839575"/>
            <a:ext cx="1866300" cy="865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lang="en" sz="5000">
                <a:solidFill>
                  <a:srgbClr val="FFB20F"/>
                </a:solidFill>
                <a:latin typeface="Open Sans"/>
                <a:ea typeface="Open Sans"/>
                <a:cs typeface="Open Sans"/>
                <a:sym typeface="Open Sans"/>
              </a:rPr>
              <a:t>40</a:t>
            </a:r>
            <a:r>
              <a:rPr b="1" lang="en" sz="5000">
                <a:solidFill>
                  <a:srgbClr val="FFB20F"/>
                </a:solidFill>
                <a:latin typeface="Open Sans"/>
                <a:ea typeface="Open Sans"/>
                <a:cs typeface="Open Sans"/>
                <a:sym typeface="Open Sans"/>
              </a:rPr>
              <a:t>%</a:t>
            </a:r>
            <a:endParaRPr sz="5000">
              <a:solidFill>
                <a:srgbClr val="FFB20F"/>
              </a:solidFill>
              <a:latin typeface="Open Sans"/>
              <a:ea typeface="Open Sans"/>
              <a:cs typeface="Open Sans"/>
              <a:sym typeface="Open Sans"/>
            </a:endParaRPr>
          </a:p>
        </p:txBody>
      </p:sp>
      <p:sp>
        <p:nvSpPr>
          <p:cNvPr id="250" name="Google Shape;250;p25"/>
          <p:cNvSpPr txBox="1"/>
          <p:nvPr/>
        </p:nvSpPr>
        <p:spPr>
          <a:xfrm>
            <a:off x="1787550" y="3075650"/>
            <a:ext cx="1102500" cy="550800"/>
          </a:xfrm>
          <a:prstGeom prst="rect">
            <a:avLst/>
          </a:prstGeom>
          <a:noFill/>
          <a:ln>
            <a:noFill/>
          </a:ln>
        </p:spPr>
        <p:txBody>
          <a:bodyPr anchorCtr="0" anchor="b" bIns="0" lIns="0" spcFirstLastPara="1" rIns="0" wrap="square" tIns="0">
            <a:noAutofit/>
          </a:bodyPr>
          <a:lstStyle/>
          <a:p>
            <a:pPr indent="0" lvl="0" marL="0" rtl="0" algn="l">
              <a:lnSpc>
                <a:spcPct val="75000"/>
              </a:lnSpc>
              <a:spcBef>
                <a:spcPts val="225"/>
              </a:spcBef>
              <a:spcAft>
                <a:spcPts val="0"/>
              </a:spcAft>
              <a:buNone/>
            </a:pPr>
            <a:r>
              <a:rPr b="1" lang="en" sz="1800">
                <a:solidFill>
                  <a:srgbClr val="FFFFFF"/>
                </a:solidFill>
                <a:latin typeface="Open Sans"/>
                <a:ea typeface="Open Sans"/>
                <a:cs typeface="Open Sans"/>
                <a:sym typeface="Open Sans"/>
              </a:rPr>
              <a:t>more</a:t>
            </a:r>
            <a:endParaRPr b="1" sz="1800">
              <a:solidFill>
                <a:srgbClr val="FFFFFF"/>
              </a:solidFill>
              <a:latin typeface="Open Sans"/>
              <a:ea typeface="Open Sans"/>
              <a:cs typeface="Open Sans"/>
              <a:sym typeface="Open Sans"/>
            </a:endParaRPr>
          </a:p>
          <a:p>
            <a:pPr indent="0" lvl="0" marL="0" rtl="0" algn="l">
              <a:lnSpc>
                <a:spcPct val="75000"/>
              </a:lnSpc>
              <a:spcBef>
                <a:spcPts val="225"/>
              </a:spcBef>
              <a:spcAft>
                <a:spcPts val="0"/>
              </a:spcAft>
              <a:buNone/>
            </a:pPr>
            <a:r>
              <a:rPr b="1" lang="en" sz="1800">
                <a:solidFill>
                  <a:srgbClr val="FFFFFF"/>
                </a:solidFill>
                <a:latin typeface="Open Sans"/>
                <a:ea typeface="Open Sans"/>
                <a:cs typeface="Open Sans"/>
                <a:sym typeface="Open Sans"/>
              </a:rPr>
              <a:t>likely </a:t>
            </a:r>
            <a:endParaRPr b="1">
              <a:solidFill>
                <a:srgbClr val="FFFFFF"/>
              </a:solidFill>
              <a:latin typeface="Open Sans"/>
              <a:ea typeface="Open Sans"/>
              <a:cs typeface="Open Sans"/>
              <a:sym typeface="Open Sans"/>
            </a:endParaRPr>
          </a:p>
        </p:txBody>
      </p:sp>
      <p:sp>
        <p:nvSpPr>
          <p:cNvPr id="251" name="Google Shape;251;p25"/>
          <p:cNvSpPr txBox="1"/>
          <p:nvPr/>
        </p:nvSpPr>
        <p:spPr>
          <a:xfrm>
            <a:off x="424750" y="3705375"/>
            <a:ext cx="2607900" cy="961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225"/>
              </a:spcBef>
              <a:spcAft>
                <a:spcPts val="0"/>
              </a:spcAft>
              <a:buNone/>
            </a:pPr>
            <a:r>
              <a:rPr lang="en" sz="1600">
                <a:solidFill>
                  <a:srgbClr val="FFFFFF"/>
                </a:solidFill>
                <a:latin typeface="Open Sans"/>
                <a:ea typeface="Open Sans"/>
                <a:cs typeface="Open Sans"/>
                <a:sym typeface="Open Sans"/>
              </a:rPr>
              <a:t>to deliver top-ranking acquisition levels, versus campaigns without mail.</a:t>
            </a:r>
            <a:endParaRPr sz="1200">
              <a:solidFill>
                <a:srgbClr val="FFFFFF"/>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255" name="Shape 255"/>
        <p:cNvGrpSpPr/>
        <p:nvPr/>
      </p:nvGrpSpPr>
      <p:grpSpPr>
        <a:xfrm>
          <a:off x="0" y="0"/>
          <a:ext cx="0" cy="0"/>
          <a:chOff x="0" y="0"/>
          <a:chExt cx="0" cy="0"/>
        </a:xfrm>
      </p:grpSpPr>
      <p:sp>
        <p:nvSpPr>
          <p:cNvPr id="256" name="Google Shape;256;p26"/>
          <p:cNvSpPr/>
          <p:nvPr/>
        </p:nvSpPr>
        <p:spPr>
          <a:xfrm>
            <a:off x="737400" y="1683800"/>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57" name="Google Shape;257;p26"/>
          <p:cNvSpPr txBox="1"/>
          <p:nvPr>
            <p:ph idx="4294967295" type="title"/>
          </p:nvPr>
        </p:nvSpPr>
        <p:spPr>
          <a:xfrm>
            <a:off x="959575" y="1436275"/>
            <a:ext cx="5020800" cy="18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4500">
                <a:solidFill>
                  <a:srgbClr val="FFFFFF"/>
                </a:solidFill>
                <a:latin typeface="Open Sans"/>
                <a:ea typeface="Open Sans"/>
                <a:cs typeface="Open Sans"/>
                <a:sym typeface="Open Sans"/>
              </a:rPr>
              <a:t>OUR SOLUTION STRATEGY</a:t>
            </a:r>
            <a:endParaRPr b="1" sz="4500">
              <a:solidFill>
                <a:srgbClr val="FFFFFF"/>
              </a:solidFill>
              <a:latin typeface="Open Sans"/>
              <a:ea typeface="Open Sans"/>
              <a:cs typeface="Open Sans"/>
              <a:sym typeface="Open Sans"/>
            </a:endParaRPr>
          </a:p>
        </p:txBody>
      </p:sp>
      <p:sp>
        <p:nvSpPr>
          <p:cNvPr id="258" name="Google Shape;258;p26"/>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264" name="Google Shape;264;p27"/>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265" name="Google Shape;265;p27"/>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66" name="Google Shape;266;p27"/>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TURNKEY</a:t>
            </a:r>
            <a:r>
              <a:rPr lang="en" sz="2900">
                <a:latin typeface="Roboto Condensed Light"/>
                <a:ea typeface="Roboto Condensed Light"/>
                <a:cs typeface="Roboto Condensed Light"/>
                <a:sym typeface="Roboto Condensed Light"/>
              </a:rPr>
              <a:t> CAMPAIGN SOLUTION</a:t>
            </a:r>
            <a:endParaRPr sz="2900">
              <a:latin typeface="Roboto Condensed Light"/>
              <a:ea typeface="Roboto Condensed Light"/>
              <a:cs typeface="Roboto Condensed Light"/>
              <a:sym typeface="Roboto Condensed Light"/>
            </a:endParaRPr>
          </a:p>
        </p:txBody>
      </p:sp>
      <p:pic>
        <p:nvPicPr>
          <p:cNvPr id="267" name="Google Shape;267;p27"/>
          <p:cNvPicPr preferRelativeResize="0"/>
          <p:nvPr/>
        </p:nvPicPr>
        <p:blipFill>
          <a:blip r:embed="rId4">
            <a:alphaModFix/>
          </a:blip>
          <a:stretch>
            <a:fillRect/>
          </a:stretch>
        </p:blipFill>
        <p:spPr>
          <a:xfrm>
            <a:off x="3394381" y="1493777"/>
            <a:ext cx="2580841" cy="2510801"/>
          </a:xfrm>
          <a:prstGeom prst="rect">
            <a:avLst/>
          </a:prstGeom>
          <a:noFill/>
          <a:ln>
            <a:noFill/>
          </a:ln>
        </p:spPr>
      </p:pic>
      <p:sp>
        <p:nvSpPr>
          <p:cNvPr id="268" name="Google Shape;268;p27"/>
          <p:cNvSpPr txBox="1"/>
          <p:nvPr/>
        </p:nvSpPr>
        <p:spPr>
          <a:xfrm>
            <a:off x="3431675" y="875900"/>
            <a:ext cx="2205900" cy="5352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8">
                <a:solidFill>
                  <a:srgbClr val="005C97"/>
                </a:solidFill>
                <a:latin typeface="Roboto Condensed"/>
                <a:ea typeface="Roboto Condensed"/>
                <a:cs typeface="Roboto Condensed"/>
                <a:sym typeface="Roboto Condensed"/>
              </a:rPr>
              <a:t>CAMPAIGN STRATEGY</a:t>
            </a:r>
            <a:endParaRPr b="1" sz="500">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1100">
                <a:latin typeface="Roboto Condensed"/>
                <a:ea typeface="Roboto Condensed"/>
                <a:cs typeface="Roboto Condensed"/>
                <a:sym typeface="Roboto Condensed"/>
              </a:rPr>
              <a:t>Strategize with the client’s budget, target audience and objectives in mind.</a:t>
            </a:r>
            <a:endParaRPr sz="1100">
              <a:solidFill>
                <a:srgbClr val="999999"/>
              </a:solidFill>
              <a:latin typeface="Roboto Condensed"/>
              <a:ea typeface="Roboto Condensed"/>
              <a:cs typeface="Roboto Condensed"/>
              <a:sym typeface="Roboto Condensed"/>
            </a:endParaRPr>
          </a:p>
        </p:txBody>
      </p:sp>
      <p:sp>
        <p:nvSpPr>
          <p:cNvPr id="269" name="Google Shape;269;p27"/>
          <p:cNvSpPr txBox="1"/>
          <p:nvPr/>
        </p:nvSpPr>
        <p:spPr>
          <a:xfrm>
            <a:off x="5702649" y="1396550"/>
            <a:ext cx="2678700" cy="5340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0">
                <a:solidFill>
                  <a:srgbClr val="EA203B"/>
                </a:solidFill>
                <a:latin typeface="Roboto Condensed"/>
                <a:ea typeface="Roboto Condensed"/>
                <a:cs typeface="Roboto Condensed"/>
                <a:sym typeface="Roboto Condensed"/>
              </a:rPr>
              <a:t>AD DESIGN</a:t>
            </a:r>
            <a:endParaRPr b="1" sz="13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100">
                <a:latin typeface="Roboto Condensed"/>
                <a:ea typeface="Roboto Condensed"/>
                <a:cs typeface="Roboto Condensed"/>
                <a:sym typeface="Roboto Condensed"/>
              </a:rPr>
              <a:t>In-house graphics department offering the best lead-generating offers &amp; headlines by industry.</a:t>
            </a:r>
            <a:endParaRPr sz="1100">
              <a:solidFill>
                <a:srgbClr val="999999"/>
              </a:solidFill>
              <a:latin typeface="Roboto Condensed"/>
              <a:ea typeface="Roboto Condensed"/>
              <a:cs typeface="Roboto Condensed"/>
              <a:sym typeface="Roboto Condensed"/>
            </a:endParaRPr>
          </a:p>
        </p:txBody>
      </p:sp>
      <p:sp>
        <p:nvSpPr>
          <p:cNvPr id="270" name="Google Shape;270;p27"/>
          <p:cNvSpPr txBox="1"/>
          <p:nvPr/>
        </p:nvSpPr>
        <p:spPr>
          <a:xfrm>
            <a:off x="6054300" y="2316538"/>
            <a:ext cx="2877000" cy="9234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0">
                <a:solidFill>
                  <a:srgbClr val="005C97"/>
                </a:solidFill>
                <a:latin typeface="Roboto Condensed"/>
                <a:ea typeface="Roboto Condensed"/>
                <a:cs typeface="Roboto Condensed"/>
                <a:sym typeface="Roboto Condensed"/>
              </a:rPr>
              <a:t>TARGETED DIRECT MAIL</a:t>
            </a:r>
            <a:endParaRPr b="1" sz="1000">
              <a:latin typeface="Roboto Condensed"/>
              <a:ea typeface="Roboto Condensed"/>
              <a:cs typeface="Roboto Condensed"/>
              <a:sym typeface="Roboto Condensed"/>
            </a:endParaRPr>
          </a:p>
          <a:p>
            <a:pPr indent="0" lvl="0" marL="0" rtl="0" algn="l">
              <a:lnSpc>
                <a:spcPct val="115000"/>
              </a:lnSpc>
              <a:spcBef>
                <a:spcPts val="0"/>
              </a:spcBef>
              <a:spcAft>
                <a:spcPts val="1600"/>
              </a:spcAft>
              <a:buClr>
                <a:srgbClr val="000000"/>
              </a:buClr>
              <a:buSzPts val="1100"/>
              <a:buFont typeface="Arial"/>
              <a:buNone/>
            </a:pPr>
            <a:r>
              <a:rPr lang="en" sz="1100">
                <a:latin typeface="Roboto Condensed"/>
                <a:ea typeface="Roboto Condensed"/>
                <a:cs typeface="Roboto Condensed"/>
                <a:sym typeface="Roboto Condensed"/>
              </a:rPr>
              <a:t>Shared, Solo &amp; Personalized Direct Mail options, targeting ideal prospects </a:t>
            </a:r>
            <a:r>
              <a:rPr lang="en" sz="1100">
                <a:solidFill>
                  <a:srgbClr val="000000"/>
                </a:solidFill>
                <a:latin typeface="Roboto Condensed"/>
                <a:ea typeface="Roboto Condensed"/>
                <a:cs typeface="Roboto Condensed"/>
                <a:sym typeface="Roboto Condensed"/>
              </a:rPr>
              <a:t>geographically, demographically and psychographically using Canada Post </a:t>
            </a:r>
            <a:r>
              <a:rPr lang="en" sz="1100">
                <a:latin typeface="Roboto Condensed"/>
                <a:ea typeface="Roboto Condensed"/>
                <a:cs typeface="Roboto Condensed"/>
                <a:sym typeface="Roboto Condensed"/>
              </a:rPr>
              <a:t>advanced data &amp; research.</a:t>
            </a:r>
            <a:endParaRPr sz="1100">
              <a:solidFill>
                <a:srgbClr val="999999"/>
              </a:solidFill>
              <a:latin typeface="Roboto Condensed"/>
              <a:ea typeface="Roboto Condensed"/>
              <a:cs typeface="Roboto Condensed"/>
              <a:sym typeface="Roboto Condensed"/>
            </a:endParaRPr>
          </a:p>
        </p:txBody>
      </p:sp>
      <p:sp>
        <p:nvSpPr>
          <p:cNvPr id="271" name="Google Shape;271;p27"/>
          <p:cNvSpPr txBox="1"/>
          <p:nvPr/>
        </p:nvSpPr>
        <p:spPr>
          <a:xfrm>
            <a:off x="5702649" y="3522650"/>
            <a:ext cx="2393700" cy="9186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0">
                <a:solidFill>
                  <a:srgbClr val="EA203B"/>
                </a:solidFill>
                <a:latin typeface="Roboto Condensed"/>
                <a:ea typeface="Roboto Condensed"/>
                <a:cs typeface="Roboto Condensed"/>
                <a:sym typeface="Roboto Condensed"/>
              </a:rPr>
              <a:t>MAIL DISTRIBUTION</a:t>
            </a:r>
            <a:endParaRPr b="1" sz="600">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1100">
                <a:latin typeface="Roboto Condensed"/>
                <a:ea typeface="Roboto Condensed"/>
                <a:cs typeface="Roboto Condensed"/>
                <a:sym typeface="Roboto Condensed"/>
              </a:rPr>
              <a:t>Mail prepped in-house; distributed, audited and delivery guaranteed by Canada Post.</a:t>
            </a:r>
            <a:endParaRPr sz="1100">
              <a:latin typeface="Roboto"/>
              <a:ea typeface="Roboto"/>
              <a:cs typeface="Roboto"/>
              <a:sym typeface="Roboto"/>
            </a:endParaRPr>
          </a:p>
          <a:p>
            <a:pPr indent="0" lvl="0" marL="0" rtl="0" algn="l">
              <a:lnSpc>
                <a:spcPct val="115000"/>
              </a:lnSpc>
              <a:spcBef>
                <a:spcPts val="1600"/>
              </a:spcBef>
              <a:spcAft>
                <a:spcPts val="1600"/>
              </a:spcAft>
              <a:buNone/>
            </a:pPr>
            <a:r>
              <a:t/>
            </a:r>
            <a:endParaRPr sz="1000">
              <a:solidFill>
                <a:srgbClr val="999999"/>
              </a:solidFill>
              <a:latin typeface="Roboto Condensed"/>
              <a:ea typeface="Roboto Condensed"/>
              <a:cs typeface="Roboto Condensed"/>
              <a:sym typeface="Roboto Condensed"/>
            </a:endParaRPr>
          </a:p>
        </p:txBody>
      </p:sp>
      <p:sp>
        <p:nvSpPr>
          <p:cNvPr id="272" name="Google Shape;272;p27"/>
          <p:cNvSpPr txBox="1"/>
          <p:nvPr/>
        </p:nvSpPr>
        <p:spPr>
          <a:xfrm>
            <a:off x="1132801" y="2391025"/>
            <a:ext cx="2261700" cy="928800"/>
          </a:xfrm>
          <a:prstGeom prst="rect">
            <a:avLst/>
          </a:prstGeom>
          <a:noFill/>
          <a:ln>
            <a:noFill/>
          </a:ln>
        </p:spPr>
        <p:txBody>
          <a:bodyPr anchorCtr="0" anchor="t" bIns="0" lIns="0" spcFirstLastPara="1" rIns="0" wrap="square" tIns="0">
            <a:normAutofit lnSpcReduction="10000"/>
          </a:bodyPr>
          <a:lstStyle/>
          <a:p>
            <a:pPr indent="0" lvl="0" marL="0" rtl="0" algn="l">
              <a:lnSpc>
                <a:spcPct val="85000"/>
              </a:lnSpc>
              <a:spcBef>
                <a:spcPts val="0"/>
              </a:spcBef>
              <a:spcAft>
                <a:spcPts val="0"/>
              </a:spcAft>
              <a:buNone/>
            </a:pPr>
            <a:r>
              <a:rPr b="1" lang="en" sz="1300">
                <a:solidFill>
                  <a:srgbClr val="005C97"/>
                </a:solidFill>
                <a:latin typeface="Roboto Condensed"/>
                <a:ea typeface="Roboto Condensed"/>
                <a:cs typeface="Roboto Condensed"/>
                <a:sym typeface="Roboto Condensed"/>
              </a:rPr>
              <a:t>ANALYTICS &amp; INSIGHT</a:t>
            </a:r>
            <a:endParaRPr b="1" sz="1300">
              <a:solidFill>
                <a:srgbClr val="005C97"/>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b="1" sz="600">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1100">
                <a:latin typeface="Roboto Condensed"/>
                <a:ea typeface="Roboto Condensed"/>
                <a:cs typeface="Roboto Condensed"/>
                <a:sym typeface="Roboto Condensed"/>
              </a:rPr>
              <a:t>C</a:t>
            </a:r>
            <a:r>
              <a:rPr lang="en" sz="1100">
                <a:solidFill>
                  <a:srgbClr val="000000"/>
                </a:solidFill>
                <a:latin typeface="Roboto Condensed"/>
                <a:ea typeface="Roboto Condensed"/>
                <a:cs typeface="Roboto Condensed"/>
                <a:sym typeface="Roboto Condensed"/>
              </a:rPr>
              <a:t>apture customer engagement generated by Direct Mail campaigns, providing insight on optimizing results, and an improved ROI.</a:t>
            </a:r>
            <a:endParaRPr sz="900">
              <a:solidFill>
                <a:srgbClr val="999999"/>
              </a:solidFill>
              <a:latin typeface="Roboto Condensed"/>
              <a:ea typeface="Roboto Condensed"/>
              <a:cs typeface="Roboto Condensed"/>
              <a:sym typeface="Roboto Condensed"/>
            </a:endParaRPr>
          </a:p>
        </p:txBody>
      </p:sp>
      <p:sp>
        <p:nvSpPr>
          <p:cNvPr id="273" name="Google Shape;273;p27"/>
          <p:cNvSpPr txBox="1"/>
          <p:nvPr/>
        </p:nvSpPr>
        <p:spPr>
          <a:xfrm>
            <a:off x="446300" y="766213"/>
            <a:ext cx="2678700" cy="13329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Clr>
                <a:srgbClr val="000000"/>
              </a:buClr>
              <a:buSzPts val="1100"/>
              <a:buFont typeface="Arial"/>
              <a:buNone/>
            </a:pPr>
            <a:r>
              <a:rPr lang="en" sz="2000">
                <a:solidFill>
                  <a:srgbClr val="0C5CA9"/>
                </a:solidFill>
                <a:latin typeface="Open Sans Light"/>
                <a:ea typeface="Open Sans Light"/>
                <a:cs typeface="Open Sans Light"/>
                <a:sym typeface="Open Sans Light"/>
              </a:rPr>
              <a:t>We can help you with every aspect of your campaign objectives. </a:t>
            </a:r>
            <a:endParaRPr sz="2000">
              <a:solidFill>
                <a:srgbClr val="0C5CA9"/>
              </a:solidFill>
              <a:latin typeface="Open Sans Light"/>
              <a:ea typeface="Open Sans Light"/>
              <a:cs typeface="Open Sans Light"/>
              <a:sym typeface="Open Sans Light"/>
            </a:endParaRPr>
          </a:p>
        </p:txBody>
      </p:sp>
      <p:sp>
        <p:nvSpPr>
          <p:cNvPr id="274" name="Google Shape;274;p27"/>
          <p:cNvSpPr txBox="1"/>
          <p:nvPr/>
        </p:nvSpPr>
        <p:spPr>
          <a:xfrm>
            <a:off x="4102980" y="2147140"/>
            <a:ext cx="1242600" cy="11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AN</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ALL-IN-ONE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CAMPAIGN</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SOLUTION </a:t>
            </a:r>
            <a:endParaRPr b="1">
              <a:solidFill>
                <a:srgbClr val="FFFFFF"/>
              </a:solidFill>
              <a:latin typeface="Open Sans"/>
              <a:ea typeface="Open Sans"/>
              <a:cs typeface="Open Sans"/>
              <a:sym typeface="Open Sans"/>
            </a:endParaRPr>
          </a:p>
        </p:txBody>
      </p:sp>
      <p:sp>
        <p:nvSpPr>
          <p:cNvPr id="275" name="Google Shape;275;p27"/>
          <p:cNvSpPr txBox="1"/>
          <p:nvPr/>
        </p:nvSpPr>
        <p:spPr>
          <a:xfrm>
            <a:off x="3615700" y="4087250"/>
            <a:ext cx="2205900" cy="7287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0">
                <a:solidFill>
                  <a:srgbClr val="1D5BA4"/>
                </a:solidFill>
                <a:latin typeface="Roboto Condensed"/>
                <a:ea typeface="Roboto Condensed"/>
                <a:cs typeface="Roboto Condensed"/>
                <a:sym typeface="Roboto Condensed"/>
              </a:rPr>
              <a:t>FREQUENT IMPRESSIONS</a:t>
            </a:r>
            <a:endParaRPr b="1" sz="400">
              <a:latin typeface="Roboto Condensed"/>
              <a:ea typeface="Roboto Condensed"/>
              <a:cs typeface="Roboto Condensed"/>
              <a:sym typeface="Roboto Condensed"/>
            </a:endParaRPr>
          </a:p>
          <a:p>
            <a:pPr indent="0" lvl="0" marL="0" rtl="0" algn="l">
              <a:lnSpc>
                <a:spcPct val="115000"/>
              </a:lnSpc>
              <a:spcBef>
                <a:spcPts val="0"/>
              </a:spcBef>
              <a:spcAft>
                <a:spcPts val="1600"/>
              </a:spcAft>
              <a:buClr>
                <a:srgbClr val="000000"/>
              </a:buClr>
              <a:buSzPts val="1100"/>
              <a:buFont typeface="Arial"/>
              <a:buNone/>
            </a:pPr>
            <a:r>
              <a:rPr lang="en" sz="1100">
                <a:latin typeface="Roboto Condensed"/>
                <a:ea typeface="Roboto Condensed"/>
                <a:cs typeface="Roboto Condensed"/>
                <a:sym typeface="Roboto Condensed"/>
              </a:rPr>
              <a:t>Unlimited distribution options &amp; multiple scheduled shared mail publications ensure you are noticed.</a:t>
            </a:r>
            <a:endParaRPr sz="900">
              <a:solidFill>
                <a:srgbClr val="999999"/>
              </a:solidFill>
              <a:latin typeface="Roboto Condensed"/>
              <a:ea typeface="Roboto Condensed"/>
              <a:cs typeface="Roboto Condensed"/>
              <a:sym typeface="Roboto Condensed"/>
            </a:endParaRPr>
          </a:p>
        </p:txBody>
      </p:sp>
      <p:sp>
        <p:nvSpPr>
          <p:cNvPr id="276" name="Google Shape;276;p27"/>
          <p:cNvSpPr txBox="1"/>
          <p:nvPr/>
        </p:nvSpPr>
        <p:spPr>
          <a:xfrm>
            <a:off x="1467325" y="3522650"/>
            <a:ext cx="2261700" cy="534000"/>
          </a:xfrm>
          <a:prstGeom prst="rect">
            <a:avLst/>
          </a:prstGeom>
          <a:noFill/>
          <a:ln>
            <a:noFill/>
          </a:ln>
        </p:spPr>
        <p:txBody>
          <a:bodyPr anchorCtr="0" anchor="t" bIns="0" lIns="0" spcFirstLastPara="1" rIns="0" wrap="square" tIns="0">
            <a:spAutoFit/>
          </a:bodyPr>
          <a:lstStyle/>
          <a:p>
            <a:pPr indent="0" lvl="0" marL="0" rtl="0" algn="l">
              <a:lnSpc>
                <a:spcPct val="85000"/>
              </a:lnSpc>
              <a:spcBef>
                <a:spcPts val="0"/>
              </a:spcBef>
              <a:spcAft>
                <a:spcPts val="0"/>
              </a:spcAft>
              <a:buNone/>
            </a:pPr>
            <a:r>
              <a:rPr b="1" lang="en" sz="1300">
                <a:solidFill>
                  <a:srgbClr val="EA303B"/>
                </a:solidFill>
                <a:latin typeface="Roboto Condensed"/>
                <a:ea typeface="Roboto Condensed"/>
                <a:cs typeface="Roboto Condensed"/>
                <a:sym typeface="Roboto Condensed"/>
              </a:rPr>
              <a:t>NATIONWIDE COVERAGE</a:t>
            </a:r>
            <a:endParaRPr b="1" sz="1300">
              <a:latin typeface="Roboto Condensed"/>
              <a:ea typeface="Roboto Condensed"/>
              <a:cs typeface="Roboto Condensed"/>
              <a:sym typeface="Roboto Condensed"/>
            </a:endParaRPr>
          </a:p>
          <a:p>
            <a:pPr indent="0" lvl="0" marL="0" rtl="0" algn="l">
              <a:lnSpc>
                <a:spcPct val="115000"/>
              </a:lnSpc>
              <a:spcBef>
                <a:spcPts val="0"/>
              </a:spcBef>
              <a:spcAft>
                <a:spcPts val="1600"/>
              </a:spcAft>
              <a:buClr>
                <a:srgbClr val="000000"/>
              </a:buClr>
              <a:buSzPts val="1100"/>
              <a:buFont typeface="Arial"/>
              <a:buNone/>
            </a:pPr>
            <a:r>
              <a:rPr lang="en" sz="1100">
                <a:latin typeface="Roboto Condensed"/>
                <a:ea typeface="Roboto Condensed"/>
                <a:cs typeface="Roboto Condensed"/>
                <a:sym typeface="Roboto Condensed"/>
              </a:rPr>
              <a:t>Wherever in Canada your target audience is, we are sure to reach them.</a:t>
            </a:r>
            <a:endParaRPr sz="1100">
              <a:solidFill>
                <a:srgbClr val="999999"/>
              </a:solidFill>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8"/>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282" name="Google Shape;282;p28"/>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283" name="Google Shape;283;p28"/>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84" name="Google Shape;284;p28"/>
          <p:cNvSpPr txBox="1"/>
          <p:nvPr/>
        </p:nvSpPr>
        <p:spPr>
          <a:xfrm>
            <a:off x="491400" y="8525"/>
            <a:ext cx="8161200" cy="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WE TACKLE</a:t>
            </a:r>
            <a:r>
              <a:rPr lang="en" sz="2900">
                <a:solidFill>
                  <a:srgbClr val="000000"/>
                </a:solidFill>
                <a:latin typeface="Roboto Condensed Light"/>
                <a:ea typeface="Roboto Condensed Light"/>
                <a:cs typeface="Roboto Condensed Light"/>
                <a:sym typeface="Roboto Condensed Light"/>
              </a:rPr>
              <a:t> </a:t>
            </a:r>
            <a:r>
              <a:rPr lang="en" sz="2900">
                <a:latin typeface="Roboto Condensed Light"/>
                <a:ea typeface="Roboto Condensed Light"/>
                <a:cs typeface="Roboto Condensed Light"/>
                <a:sym typeface="Roboto Condensed Light"/>
              </a:rPr>
              <a:t>MARKETING CHALLENGES</a:t>
            </a:r>
            <a:endParaRPr sz="2900">
              <a:latin typeface="Roboto Condensed Light"/>
              <a:ea typeface="Roboto Condensed Light"/>
              <a:cs typeface="Roboto Condensed Light"/>
              <a:sym typeface="Roboto Condensed Light"/>
            </a:endParaRPr>
          </a:p>
        </p:txBody>
      </p:sp>
      <p:pic>
        <p:nvPicPr>
          <p:cNvPr id="285" name="Google Shape;285;p28"/>
          <p:cNvPicPr preferRelativeResize="0"/>
          <p:nvPr/>
        </p:nvPicPr>
        <p:blipFill>
          <a:blip r:embed="rId4">
            <a:alphaModFix/>
          </a:blip>
          <a:stretch>
            <a:fillRect/>
          </a:stretch>
        </p:blipFill>
        <p:spPr>
          <a:xfrm>
            <a:off x="309350" y="1286575"/>
            <a:ext cx="2049642" cy="3275674"/>
          </a:xfrm>
          <a:prstGeom prst="rect">
            <a:avLst/>
          </a:prstGeom>
          <a:noFill/>
          <a:ln>
            <a:noFill/>
          </a:ln>
        </p:spPr>
      </p:pic>
      <p:sp>
        <p:nvSpPr>
          <p:cNvPr id="286" name="Google Shape;286;p28"/>
          <p:cNvSpPr txBox="1"/>
          <p:nvPr/>
        </p:nvSpPr>
        <p:spPr>
          <a:xfrm>
            <a:off x="296950" y="1286400"/>
            <a:ext cx="2049600" cy="8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Generating Leads &amp; Acquiring Customers</a:t>
            </a:r>
            <a:endParaRPr sz="900">
              <a:solidFill>
                <a:srgbClr val="FFFFFF"/>
              </a:solidFill>
              <a:latin typeface="Open Sans ExtraBold"/>
              <a:ea typeface="Open Sans ExtraBold"/>
              <a:cs typeface="Open Sans ExtraBold"/>
              <a:sym typeface="Open Sans ExtraBold"/>
            </a:endParaRPr>
          </a:p>
        </p:txBody>
      </p:sp>
      <p:sp>
        <p:nvSpPr>
          <p:cNvPr id="287" name="Google Shape;287;p28"/>
          <p:cNvSpPr txBox="1"/>
          <p:nvPr/>
        </p:nvSpPr>
        <p:spPr>
          <a:xfrm>
            <a:off x="431934" y="2724151"/>
            <a:ext cx="1797300" cy="222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000000"/>
                </a:solidFill>
                <a:latin typeface="Roboto Condensed"/>
                <a:ea typeface="Roboto Condensed"/>
                <a:cs typeface="Roboto Condensed"/>
                <a:sym typeface="Roboto Condensed"/>
              </a:rPr>
              <a:t>We provide advertisers with hyper-local targeting capabilities that generate quality leads; resulting in higher conversion rates and a higher return on investment.</a:t>
            </a:r>
            <a:endParaRPr sz="11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1200">
              <a:solidFill>
                <a:srgbClr val="E81A41"/>
              </a:solidFill>
              <a:latin typeface="Roboto Condensed"/>
              <a:ea typeface="Roboto Condensed"/>
              <a:cs typeface="Roboto Condensed"/>
              <a:sym typeface="Roboto Condensed"/>
            </a:endParaRPr>
          </a:p>
        </p:txBody>
      </p:sp>
      <p:pic>
        <p:nvPicPr>
          <p:cNvPr id="288" name="Google Shape;288;p28"/>
          <p:cNvPicPr preferRelativeResize="0"/>
          <p:nvPr/>
        </p:nvPicPr>
        <p:blipFill>
          <a:blip r:embed="rId4">
            <a:alphaModFix/>
          </a:blip>
          <a:stretch>
            <a:fillRect/>
          </a:stretch>
        </p:blipFill>
        <p:spPr>
          <a:xfrm>
            <a:off x="2437795" y="1286575"/>
            <a:ext cx="2049642" cy="3275674"/>
          </a:xfrm>
          <a:prstGeom prst="rect">
            <a:avLst/>
          </a:prstGeom>
          <a:noFill/>
          <a:ln>
            <a:noFill/>
          </a:ln>
        </p:spPr>
      </p:pic>
      <p:sp>
        <p:nvSpPr>
          <p:cNvPr id="289" name="Google Shape;289;p28"/>
          <p:cNvSpPr txBox="1"/>
          <p:nvPr/>
        </p:nvSpPr>
        <p:spPr>
          <a:xfrm>
            <a:off x="2425400" y="1286400"/>
            <a:ext cx="2049600" cy="8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Retaining</a:t>
            </a:r>
            <a:endParaRPr sz="1500">
              <a:solidFill>
                <a:srgbClr val="FFFFFF"/>
              </a:solidFill>
              <a:latin typeface="Roboto Medium"/>
              <a:ea typeface="Roboto Medium"/>
              <a:cs typeface="Roboto Medium"/>
              <a:sym typeface="Roboto Medium"/>
            </a:endParaRPr>
          </a:p>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Customers</a:t>
            </a:r>
            <a:endParaRPr sz="1500">
              <a:solidFill>
                <a:srgbClr val="FFFFFF"/>
              </a:solidFill>
              <a:latin typeface="Roboto Medium"/>
              <a:ea typeface="Roboto Medium"/>
              <a:cs typeface="Roboto Medium"/>
              <a:sym typeface="Roboto Medium"/>
            </a:endParaRPr>
          </a:p>
        </p:txBody>
      </p:sp>
      <p:sp>
        <p:nvSpPr>
          <p:cNvPr id="290" name="Google Shape;290;p28"/>
          <p:cNvSpPr txBox="1"/>
          <p:nvPr/>
        </p:nvSpPr>
        <p:spPr>
          <a:xfrm>
            <a:off x="2560383" y="2724149"/>
            <a:ext cx="1797300" cy="17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100">
                <a:solidFill>
                  <a:srgbClr val="000000"/>
                </a:solidFill>
                <a:latin typeface="Roboto Condensed"/>
                <a:ea typeface="Roboto Condensed"/>
                <a:cs typeface="Roboto Condensed"/>
                <a:sym typeface="Roboto Condensed"/>
              </a:rPr>
              <a:t>We offer advertisers the ability to stay top of mind with consistent mailing schedules &amp; new offerings, along with personalized mail options to stay connected with existing customers and build customer loyalty.</a:t>
            </a:r>
            <a:endParaRPr sz="1100">
              <a:solidFill>
                <a:srgbClr val="E81A41"/>
              </a:solidFill>
              <a:latin typeface="Roboto Condensed"/>
              <a:ea typeface="Roboto Condensed"/>
              <a:cs typeface="Roboto Condensed"/>
              <a:sym typeface="Roboto Condensed"/>
            </a:endParaRPr>
          </a:p>
        </p:txBody>
      </p:sp>
      <p:pic>
        <p:nvPicPr>
          <p:cNvPr id="291" name="Google Shape;291;p28"/>
          <p:cNvPicPr preferRelativeResize="0"/>
          <p:nvPr/>
        </p:nvPicPr>
        <p:blipFill>
          <a:blip r:embed="rId4">
            <a:alphaModFix/>
          </a:blip>
          <a:stretch>
            <a:fillRect/>
          </a:stretch>
        </p:blipFill>
        <p:spPr>
          <a:xfrm>
            <a:off x="4566214" y="1286575"/>
            <a:ext cx="2049642" cy="3275674"/>
          </a:xfrm>
          <a:prstGeom prst="rect">
            <a:avLst/>
          </a:prstGeom>
          <a:noFill/>
          <a:ln>
            <a:noFill/>
          </a:ln>
        </p:spPr>
      </p:pic>
      <p:sp>
        <p:nvSpPr>
          <p:cNvPr id="292" name="Google Shape;292;p28"/>
          <p:cNvSpPr txBox="1"/>
          <p:nvPr/>
        </p:nvSpPr>
        <p:spPr>
          <a:xfrm>
            <a:off x="4553823" y="1286400"/>
            <a:ext cx="2049600" cy="8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Budget</a:t>
            </a:r>
            <a:br>
              <a:rPr lang="en" sz="1500">
                <a:solidFill>
                  <a:srgbClr val="FFFFFF"/>
                </a:solidFill>
                <a:latin typeface="Roboto Medium"/>
                <a:ea typeface="Roboto Medium"/>
                <a:cs typeface="Roboto Medium"/>
                <a:sym typeface="Roboto Medium"/>
              </a:rPr>
            </a:br>
            <a:r>
              <a:rPr lang="en" sz="1500">
                <a:solidFill>
                  <a:srgbClr val="FFFFFF"/>
                </a:solidFill>
                <a:latin typeface="Roboto Medium"/>
                <a:ea typeface="Roboto Medium"/>
                <a:cs typeface="Roboto Medium"/>
                <a:sym typeface="Roboto Medium"/>
              </a:rPr>
              <a:t>&amp; Resources</a:t>
            </a:r>
            <a:endParaRPr sz="900">
              <a:solidFill>
                <a:srgbClr val="FFFFFF"/>
              </a:solidFill>
              <a:latin typeface="Open Sans ExtraBold"/>
              <a:ea typeface="Open Sans ExtraBold"/>
              <a:cs typeface="Open Sans ExtraBold"/>
              <a:sym typeface="Open Sans ExtraBold"/>
            </a:endParaRPr>
          </a:p>
        </p:txBody>
      </p:sp>
      <p:sp>
        <p:nvSpPr>
          <p:cNvPr id="293" name="Google Shape;293;p28"/>
          <p:cNvSpPr txBox="1"/>
          <p:nvPr/>
        </p:nvSpPr>
        <p:spPr>
          <a:xfrm>
            <a:off x="4688804" y="2724150"/>
            <a:ext cx="1797300" cy="17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100">
                <a:solidFill>
                  <a:srgbClr val="1A1A1A"/>
                </a:solidFill>
                <a:latin typeface="Roboto Condensed"/>
                <a:ea typeface="Roboto Condensed"/>
                <a:cs typeface="Roboto Condensed"/>
                <a:sym typeface="Roboto Condensed"/>
              </a:rPr>
              <a:t>Consider us your “resources”. We design, print &amp; deliver</a:t>
            </a:r>
            <a:r>
              <a:rPr lang="en" sz="1100">
                <a:solidFill>
                  <a:srgbClr val="1A1A1A"/>
                </a:solidFill>
                <a:latin typeface="Roboto Condensed"/>
                <a:ea typeface="Roboto Condensed"/>
                <a:cs typeface="Roboto Condensed"/>
                <a:sym typeface="Roboto Condensed"/>
              </a:rPr>
              <a:t>. And with a full range of Direct Mail options to choose from, there is a product for every budget. </a:t>
            </a:r>
            <a:endParaRPr sz="1100">
              <a:solidFill>
                <a:srgbClr val="E81A41"/>
              </a:solidFill>
              <a:latin typeface="Roboto Condensed"/>
              <a:ea typeface="Roboto Condensed"/>
              <a:cs typeface="Roboto Condensed"/>
              <a:sym typeface="Roboto Condensed"/>
            </a:endParaRPr>
          </a:p>
        </p:txBody>
      </p:sp>
      <p:pic>
        <p:nvPicPr>
          <p:cNvPr id="294" name="Google Shape;294;p28"/>
          <p:cNvPicPr preferRelativeResize="0"/>
          <p:nvPr/>
        </p:nvPicPr>
        <p:blipFill>
          <a:blip r:embed="rId4">
            <a:alphaModFix/>
          </a:blip>
          <a:stretch>
            <a:fillRect/>
          </a:stretch>
        </p:blipFill>
        <p:spPr>
          <a:xfrm>
            <a:off x="6694658" y="1286575"/>
            <a:ext cx="2049642" cy="3275674"/>
          </a:xfrm>
          <a:prstGeom prst="rect">
            <a:avLst/>
          </a:prstGeom>
          <a:noFill/>
          <a:ln>
            <a:noFill/>
          </a:ln>
        </p:spPr>
      </p:pic>
      <p:sp>
        <p:nvSpPr>
          <p:cNvPr id="295" name="Google Shape;295;p28"/>
          <p:cNvSpPr txBox="1"/>
          <p:nvPr/>
        </p:nvSpPr>
        <p:spPr>
          <a:xfrm>
            <a:off x="6682273" y="1286400"/>
            <a:ext cx="2049600" cy="8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Medium"/>
                <a:ea typeface="Roboto Medium"/>
                <a:cs typeface="Roboto Medium"/>
                <a:sym typeface="Roboto Medium"/>
              </a:rPr>
              <a:t>Measuring</a:t>
            </a:r>
            <a:br>
              <a:rPr lang="en" sz="1500">
                <a:solidFill>
                  <a:srgbClr val="FFFFFF"/>
                </a:solidFill>
                <a:latin typeface="Roboto Medium"/>
                <a:ea typeface="Roboto Medium"/>
                <a:cs typeface="Roboto Medium"/>
                <a:sym typeface="Roboto Medium"/>
              </a:rPr>
            </a:br>
            <a:r>
              <a:rPr lang="en" sz="1500">
                <a:solidFill>
                  <a:srgbClr val="FFFFFF"/>
                </a:solidFill>
                <a:latin typeface="Roboto Medium"/>
                <a:ea typeface="Roboto Medium"/>
                <a:cs typeface="Roboto Medium"/>
                <a:sym typeface="Roboto Medium"/>
              </a:rPr>
              <a:t>ROI</a:t>
            </a:r>
            <a:endParaRPr sz="900">
              <a:solidFill>
                <a:srgbClr val="FFFFFF"/>
              </a:solidFill>
              <a:latin typeface="Open Sans ExtraBold"/>
              <a:ea typeface="Open Sans ExtraBold"/>
              <a:cs typeface="Open Sans ExtraBold"/>
              <a:sym typeface="Open Sans ExtraBold"/>
            </a:endParaRPr>
          </a:p>
        </p:txBody>
      </p:sp>
      <p:sp>
        <p:nvSpPr>
          <p:cNvPr id="296" name="Google Shape;296;p28"/>
          <p:cNvSpPr txBox="1"/>
          <p:nvPr/>
        </p:nvSpPr>
        <p:spPr>
          <a:xfrm>
            <a:off x="6817252" y="2647950"/>
            <a:ext cx="1797300" cy="185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000000"/>
                </a:solidFill>
                <a:latin typeface="Roboto Condensed"/>
                <a:ea typeface="Roboto Condensed"/>
                <a:cs typeface="Roboto Condensed"/>
                <a:sym typeface="Roboto Condensed"/>
              </a:rPr>
              <a:t>With the ability to track incoming calls &amp; QR Code scans generated by Direct Mail Campaign, it’s easy to determine the cost per lead &amp; help allocate marketing budgets more effectively &amp; improve the overall ROI of marketing campaigns.</a:t>
            </a:r>
            <a:endParaRPr sz="1100">
              <a:solidFill>
                <a:srgbClr val="000000"/>
              </a:solidFill>
              <a:latin typeface="Roboto Condensed"/>
              <a:ea typeface="Roboto Condensed"/>
              <a:cs typeface="Roboto Condensed"/>
              <a:sym typeface="Roboto Condensed"/>
            </a:endParaRPr>
          </a:p>
        </p:txBody>
      </p:sp>
      <p:pic>
        <p:nvPicPr>
          <p:cNvPr id="297" name="Google Shape;297;p28"/>
          <p:cNvPicPr preferRelativeResize="0"/>
          <p:nvPr/>
        </p:nvPicPr>
        <p:blipFill rotWithShape="1">
          <a:blip r:embed="rId5">
            <a:alphaModFix/>
          </a:blip>
          <a:srcRect b="22679" l="0" r="81831" t="57469"/>
          <a:stretch/>
        </p:blipFill>
        <p:spPr>
          <a:xfrm>
            <a:off x="1105325" y="754350"/>
            <a:ext cx="450353" cy="530673"/>
          </a:xfrm>
          <a:prstGeom prst="rect">
            <a:avLst/>
          </a:prstGeom>
          <a:noFill/>
          <a:ln>
            <a:noFill/>
          </a:ln>
        </p:spPr>
      </p:pic>
      <p:pic>
        <p:nvPicPr>
          <p:cNvPr id="298" name="Google Shape;298;p28"/>
          <p:cNvPicPr preferRelativeResize="0"/>
          <p:nvPr/>
        </p:nvPicPr>
        <p:blipFill rotWithShape="1">
          <a:blip r:embed="rId5">
            <a:alphaModFix/>
          </a:blip>
          <a:srcRect b="22679" l="22769" r="53232" t="57469"/>
          <a:stretch/>
        </p:blipFill>
        <p:spPr>
          <a:xfrm>
            <a:off x="7409642" y="754350"/>
            <a:ext cx="594857" cy="530673"/>
          </a:xfrm>
          <a:prstGeom prst="rect">
            <a:avLst/>
          </a:prstGeom>
          <a:noFill/>
          <a:ln>
            <a:noFill/>
          </a:ln>
        </p:spPr>
      </p:pic>
      <p:pic>
        <p:nvPicPr>
          <p:cNvPr id="299" name="Google Shape;299;p28"/>
          <p:cNvPicPr preferRelativeResize="0"/>
          <p:nvPr/>
        </p:nvPicPr>
        <p:blipFill rotWithShape="1">
          <a:blip r:embed="rId5">
            <a:alphaModFix/>
          </a:blip>
          <a:srcRect b="22679" l="81831" r="0" t="57469"/>
          <a:stretch/>
        </p:blipFill>
        <p:spPr>
          <a:xfrm>
            <a:off x="3237437" y="754350"/>
            <a:ext cx="450353" cy="530673"/>
          </a:xfrm>
          <a:prstGeom prst="rect">
            <a:avLst/>
          </a:prstGeom>
          <a:noFill/>
          <a:ln>
            <a:noFill/>
          </a:ln>
        </p:spPr>
      </p:pic>
      <p:pic>
        <p:nvPicPr>
          <p:cNvPr id="300" name="Google Shape;300;p28"/>
          <p:cNvPicPr preferRelativeResize="0"/>
          <p:nvPr/>
        </p:nvPicPr>
        <p:blipFill rotWithShape="1">
          <a:blip r:embed="rId5">
            <a:alphaModFix/>
          </a:blip>
          <a:srcRect b="22679" l="52918" r="19656" t="57469"/>
          <a:stretch/>
        </p:blipFill>
        <p:spPr>
          <a:xfrm>
            <a:off x="5251118" y="754350"/>
            <a:ext cx="679847" cy="5306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9"/>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306" name="Google Shape;306;p29"/>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307" name="Google Shape;307;p29"/>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08" name="Google Shape;308;p29"/>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3 STEPS</a:t>
            </a:r>
            <a:r>
              <a:rPr lang="en" sz="2900">
                <a:latin typeface="Roboto Condensed Light"/>
                <a:ea typeface="Roboto Condensed Light"/>
                <a:cs typeface="Roboto Condensed Light"/>
                <a:sym typeface="Roboto Condensed Light"/>
              </a:rPr>
              <a:t> TO SUCCESS</a:t>
            </a:r>
            <a:endParaRPr sz="2900">
              <a:latin typeface="Roboto Condensed Light"/>
              <a:ea typeface="Roboto Condensed Light"/>
              <a:cs typeface="Roboto Condensed Light"/>
              <a:sym typeface="Roboto Condensed Light"/>
            </a:endParaRPr>
          </a:p>
        </p:txBody>
      </p:sp>
      <p:sp>
        <p:nvSpPr>
          <p:cNvPr id="309" name="Google Shape;309;p29"/>
          <p:cNvSpPr txBox="1"/>
          <p:nvPr/>
        </p:nvSpPr>
        <p:spPr>
          <a:xfrm>
            <a:off x="6523375" y="2781825"/>
            <a:ext cx="2391600" cy="2085600"/>
          </a:xfrm>
          <a:prstGeom prst="rect">
            <a:avLst/>
          </a:prstGeom>
          <a:noFill/>
          <a:ln>
            <a:noFill/>
          </a:ln>
        </p:spPr>
        <p:txBody>
          <a:bodyPr anchorCtr="0" anchor="t" bIns="0" lIns="0" spcFirstLastPara="1" rIns="0" wrap="square" tIns="0">
            <a:normAutofit/>
          </a:bodyPr>
          <a:lstStyle/>
          <a:p>
            <a:pPr indent="0" lvl="0" marL="12700" rtl="0" algn="l">
              <a:lnSpc>
                <a:spcPct val="115000"/>
              </a:lnSpc>
              <a:spcBef>
                <a:spcPts val="0"/>
              </a:spcBef>
              <a:spcAft>
                <a:spcPts val="0"/>
              </a:spcAft>
              <a:buNone/>
            </a:pPr>
            <a:r>
              <a:rPr b="1" lang="en" sz="1100">
                <a:solidFill>
                  <a:srgbClr val="1A1A1A"/>
                </a:solidFill>
                <a:latin typeface="Roboto Condensed"/>
                <a:ea typeface="Roboto Condensed"/>
                <a:cs typeface="Roboto Condensed"/>
                <a:sym typeface="Roboto Condensed"/>
              </a:rPr>
              <a:t>TRACK PERFORMANCE &amp; LEARN</a:t>
            </a:r>
            <a:endParaRPr b="1" sz="1100">
              <a:solidFill>
                <a:srgbClr val="1A1A1A"/>
              </a:solidFill>
              <a:latin typeface="Roboto Condensed"/>
              <a:ea typeface="Roboto Condensed"/>
              <a:cs typeface="Roboto Condensed"/>
              <a:sym typeface="Roboto Condensed"/>
            </a:endParaRPr>
          </a:p>
          <a:p>
            <a:pPr indent="0" lvl="0" marL="12700" rtl="0" algn="l">
              <a:lnSpc>
                <a:spcPct val="115000"/>
              </a:lnSpc>
              <a:spcBef>
                <a:spcPts val="0"/>
              </a:spcBef>
              <a:spcAft>
                <a:spcPts val="0"/>
              </a:spcAft>
              <a:buNone/>
            </a:pPr>
            <a:r>
              <a:t/>
            </a:r>
            <a:endParaRPr sz="1100">
              <a:latin typeface="Roboto Condensed Light"/>
              <a:ea typeface="Roboto Condensed Light"/>
              <a:cs typeface="Roboto Condensed Light"/>
              <a:sym typeface="Roboto Condensed Light"/>
            </a:endParaRPr>
          </a:p>
          <a:p>
            <a:pPr indent="0" lvl="0" marL="12700" rtl="0" algn="l">
              <a:lnSpc>
                <a:spcPct val="115000"/>
              </a:lnSpc>
              <a:spcBef>
                <a:spcPts val="0"/>
              </a:spcBef>
              <a:spcAft>
                <a:spcPts val="0"/>
              </a:spcAft>
              <a:buNone/>
            </a:pPr>
            <a:r>
              <a:rPr lang="en" sz="1100">
                <a:latin typeface="Roboto Condensed Light"/>
                <a:ea typeface="Roboto Condensed Light"/>
                <a:cs typeface="Roboto Condensed Light"/>
                <a:sym typeface="Roboto Condensed Light"/>
              </a:rPr>
              <a:t>Link a telephone number and/or QR Code to our proprietary analytics software to track customer engagement generated by your Direct Mail Campaign. Improve your marketing strategies based on these insights and achieve a greater ROI.</a:t>
            </a:r>
            <a:endParaRPr sz="1100">
              <a:latin typeface="Roboto Condensed Light"/>
              <a:ea typeface="Roboto Condensed Light"/>
              <a:cs typeface="Roboto Condensed Light"/>
              <a:sym typeface="Roboto Condensed Light"/>
            </a:endParaRPr>
          </a:p>
        </p:txBody>
      </p:sp>
      <p:sp>
        <p:nvSpPr>
          <p:cNvPr id="310" name="Google Shape;310;p29"/>
          <p:cNvSpPr txBox="1"/>
          <p:nvPr/>
        </p:nvSpPr>
        <p:spPr>
          <a:xfrm>
            <a:off x="465375" y="2765125"/>
            <a:ext cx="2531700" cy="1989000"/>
          </a:xfrm>
          <a:prstGeom prst="rect">
            <a:avLst/>
          </a:prstGeom>
          <a:noFill/>
          <a:ln>
            <a:noFill/>
          </a:ln>
        </p:spPr>
        <p:txBody>
          <a:bodyPr anchorCtr="0" anchor="t" bIns="0" lIns="0" spcFirstLastPara="1" rIns="0" wrap="square" tIns="0">
            <a:normAutofit lnSpcReduction="10000"/>
          </a:bodyPr>
          <a:lstStyle/>
          <a:p>
            <a:pPr indent="0" lvl="0" marL="0" rtl="0" algn="l">
              <a:lnSpc>
                <a:spcPct val="115000"/>
              </a:lnSpc>
              <a:spcBef>
                <a:spcPts val="1500"/>
              </a:spcBef>
              <a:spcAft>
                <a:spcPts val="0"/>
              </a:spcAft>
              <a:buNone/>
            </a:pPr>
            <a:r>
              <a:rPr b="1" lang="en" sz="1100">
                <a:solidFill>
                  <a:srgbClr val="1D5BA4"/>
                </a:solidFill>
                <a:latin typeface="Roboto Condensed"/>
                <a:ea typeface="Roboto Condensed"/>
                <a:cs typeface="Roboto Condensed"/>
                <a:sym typeface="Roboto Condensed"/>
              </a:rPr>
              <a:t>DEFINE YOUR TARGET AUDIENCE</a:t>
            </a:r>
            <a:endParaRPr b="1" sz="1100">
              <a:solidFill>
                <a:srgbClr val="1D5BA4"/>
              </a:solidFill>
              <a:latin typeface="Roboto Condensed"/>
              <a:ea typeface="Roboto Condensed"/>
              <a:cs typeface="Roboto Condensed"/>
              <a:sym typeface="Roboto Condensed"/>
            </a:endParaRPr>
          </a:p>
          <a:p>
            <a:pPr indent="0" lvl="0" marL="0" rtl="0" algn="l">
              <a:lnSpc>
                <a:spcPct val="115000"/>
              </a:lnSpc>
              <a:spcBef>
                <a:spcPts val="1500"/>
              </a:spcBef>
              <a:spcAft>
                <a:spcPts val="0"/>
              </a:spcAft>
              <a:buNone/>
            </a:pPr>
            <a:r>
              <a:rPr lang="en" sz="1100">
                <a:latin typeface="Roboto Condensed Light"/>
                <a:ea typeface="Roboto Condensed Light"/>
                <a:cs typeface="Roboto Condensed Light"/>
                <a:sym typeface="Roboto Condensed Light"/>
              </a:rPr>
              <a:t>Define your ideal target audience based on factors such as geographic location,  demographic characteristics, buying patterns, and interests. These factors help create a more specific and targeted marketing strategy that resonates with potential customers who are most likely to be interested in what you have to offer.</a:t>
            </a:r>
            <a:endParaRPr sz="1100">
              <a:latin typeface="Roboto Condensed Light"/>
              <a:ea typeface="Roboto Condensed Light"/>
              <a:cs typeface="Roboto Condensed Light"/>
              <a:sym typeface="Roboto Condensed Light"/>
            </a:endParaRPr>
          </a:p>
          <a:p>
            <a:pPr indent="0" lvl="0" marL="12700" rtl="0" algn="l">
              <a:lnSpc>
                <a:spcPct val="115000"/>
              </a:lnSpc>
              <a:spcBef>
                <a:spcPts val="0"/>
              </a:spcBef>
              <a:spcAft>
                <a:spcPts val="0"/>
              </a:spcAft>
              <a:buNone/>
            </a:pPr>
            <a:r>
              <a:t/>
            </a:r>
            <a:endParaRPr sz="1100">
              <a:latin typeface="Roboto Condensed Light"/>
              <a:ea typeface="Roboto Condensed Light"/>
              <a:cs typeface="Roboto Condensed Light"/>
              <a:sym typeface="Roboto Condensed Light"/>
            </a:endParaRPr>
          </a:p>
        </p:txBody>
      </p:sp>
      <p:sp>
        <p:nvSpPr>
          <p:cNvPr id="311" name="Google Shape;311;p29"/>
          <p:cNvSpPr txBox="1"/>
          <p:nvPr/>
        </p:nvSpPr>
        <p:spPr>
          <a:xfrm>
            <a:off x="658937" y="1597696"/>
            <a:ext cx="1267200" cy="440700"/>
          </a:xfrm>
          <a:prstGeom prst="rect">
            <a:avLst/>
          </a:prstGeom>
          <a:noFill/>
          <a:ln>
            <a:noFill/>
          </a:ln>
        </p:spPr>
        <p:txBody>
          <a:bodyPr anchorCtr="0" anchor="b" bIns="0" lIns="0" spcFirstLastPara="1" rIns="0" wrap="square" tIns="0">
            <a:noAutofit/>
          </a:bodyPr>
          <a:lstStyle/>
          <a:p>
            <a:pPr indent="0" lvl="0" marL="0" rtl="0" algn="l">
              <a:lnSpc>
                <a:spcPct val="85000"/>
              </a:lnSpc>
              <a:spcBef>
                <a:spcPts val="0"/>
              </a:spcBef>
              <a:spcAft>
                <a:spcPts val="0"/>
              </a:spcAft>
              <a:buNone/>
            </a:pPr>
            <a:r>
              <a:rPr b="1" lang="en">
                <a:solidFill>
                  <a:srgbClr val="FFFFFF"/>
                </a:solidFill>
                <a:latin typeface="Roboto Condensed"/>
                <a:ea typeface="Roboto Condensed"/>
                <a:cs typeface="Roboto Condensed"/>
                <a:sym typeface="Roboto Condensed"/>
              </a:rPr>
              <a:t>DEFINE YOUR</a:t>
            </a:r>
            <a:endParaRPr b="1">
              <a:solidFill>
                <a:srgbClr val="FFFFFF"/>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rPr b="1" lang="en">
                <a:solidFill>
                  <a:srgbClr val="FFFFFF"/>
                </a:solidFill>
                <a:latin typeface="Roboto Condensed"/>
                <a:ea typeface="Roboto Condensed"/>
                <a:cs typeface="Roboto Condensed"/>
                <a:sym typeface="Roboto Condensed"/>
              </a:rPr>
              <a:t>TARGETING</a:t>
            </a:r>
            <a:endParaRPr b="1">
              <a:solidFill>
                <a:srgbClr val="FFFFFF"/>
              </a:solidFill>
              <a:latin typeface="Roboto Condensed"/>
              <a:ea typeface="Roboto Condensed"/>
              <a:cs typeface="Roboto Condensed"/>
              <a:sym typeface="Roboto Condensed"/>
            </a:endParaRPr>
          </a:p>
        </p:txBody>
      </p:sp>
      <p:sp>
        <p:nvSpPr>
          <p:cNvPr id="312" name="Google Shape;312;p29"/>
          <p:cNvSpPr txBox="1"/>
          <p:nvPr/>
        </p:nvSpPr>
        <p:spPr>
          <a:xfrm>
            <a:off x="3428525" y="2765125"/>
            <a:ext cx="2643000" cy="25146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1500"/>
              </a:spcBef>
              <a:spcAft>
                <a:spcPts val="0"/>
              </a:spcAft>
              <a:buNone/>
            </a:pPr>
            <a:r>
              <a:rPr b="1" lang="en" sz="1100">
                <a:solidFill>
                  <a:srgbClr val="E81A41"/>
                </a:solidFill>
                <a:latin typeface="Roboto Condensed"/>
                <a:ea typeface="Roboto Condensed"/>
                <a:cs typeface="Roboto Condensed"/>
                <a:sym typeface="Roboto Condensed"/>
              </a:rPr>
              <a:t>CHOOSE A DIRECT MAIL CHANNEL</a:t>
            </a:r>
            <a:endParaRPr b="1" sz="1100">
              <a:solidFill>
                <a:srgbClr val="E81A41"/>
              </a:solidFill>
              <a:latin typeface="Roboto Condensed"/>
              <a:ea typeface="Roboto Condensed"/>
              <a:cs typeface="Roboto Condensed"/>
              <a:sym typeface="Roboto Condensed"/>
            </a:endParaRPr>
          </a:p>
          <a:p>
            <a:pPr indent="0" lvl="0" marL="0" rtl="0" algn="l">
              <a:lnSpc>
                <a:spcPct val="115000"/>
              </a:lnSpc>
              <a:spcBef>
                <a:spcPts val="1500"/>
              </a:spcBef>
              <a:spcAft>
                <a:spcPts val="0"/>
              </a:spcAft>
              <a:buNone/>
            </a:pPr>
            <a:r>
              <a:rPr lang="en" sz="1100">
                <a:latin typeface="Roboto Condensed Light"/>
                <a:ea typeface="Roboto Condensed Light"/>
                <a:cs typeface="Roboto Condensed Light"/>
                <a:sym typeface="Roboto Condensed Light"/>
              </a:rPr>
              <a:t>Select Direct Mail vehicles best suited to target your ideal prospects. It could be 1 or more monthly scheduled Shared Mail Publications or Solo Mail, micro-targeting capabilities, Personalized Mail, addressed to a specific customer base, or a combination.  The key is to experiment &amp; test your marketing efforts.</a:t>
            </a:r>
            <a:endParaRPr sz="1100">
              <a:latin typeface="Roboto Condensed Light"/>
              <a:ea typeface="Roboto Condensed Light"/>
              <a:cs typeface="Roboto Condensed Light"/>
              <a:sym typeface="Roboto Condensed Light"/>
            </a:endParaRPr>
          </a:p>
        </p:txBody>
      </p:sp>
      <p:sp>
        <p:nvSpPr>
          <p:cNvPr id="313" name="Google Shape;313;p29"/>
          <p:cNvSpPr txBox="1"/>
          <p:nvPr/>
        </p:nvSpPr>
        <p:spPr>
          <a:xfrm>
            <a:off x="3781656" y="1597707"/>
            <a:ext cx="1429200" cy="440700"/>
          </a:xfrm>
          <a:prstGeom prst="rect">
            <a:avLst/>
          </a:prstGeom>
          <a:noFill/>
          <a:ln>
            <a:noFill/>
          </a:ln>
        </p:spPr>
        <p:txBody>
          <a:bodyPr anchorCtr="0" anchor="b" bIns="0" lIns="0" spcFirstLastPara="1" rIns="0" wrap="square" tIns="0">
            <a:noAutofit/>
          </a:bodyPr>
          <a:lstStyle/>
          <a:p>
            <a:pPr indent="0" lvl="0" marL="0" rtl="0" algn="l">
              <a:lnSpc>
                <a:spcPct val="85000"/>
              </a:lnSpc>
              <a:spcBef>
                <a:spcPts val="0"/>
              </a:spcBef>
              <a:spcAft>
                <a:spcPts val="0"/>
              </a:spcAft>
              <a:buNone/>
            </a:pPr>
            <a:r>
              <a:rPr b="1" lang="en">
                <a:solidFill>
                  <a:srgbClr val="FFFFFF"/>
                </a:solidFill>
                <a:latin typeface="Roboto Condensed"/>
                <a:ea typeface="Roboto Condensed"/>
                <a:cs typeface="Roboto Condensed"/>
                <a:sym typeface="Roboto Condensed"/>
              </a:rPr>
              <a:t>CHOOSE A DIRECT MAIL CHANNEL</a:t>
            </a:r>
            <a:endParaRPr b="1">
              <a:solidFill>
                <a:srgbClr val="FFFFFF"/>
              </a:solidFill>
              <a:latin typeface="Roboto Condensed"/>
              <a:ea typeface="Roboto Condensed"/>
              <a:cs typeface="Roboto Condensed"/>
              <a:sym typeface="Roboto Condensed"/>
            </a:endParaRPr>
          </a:p>
        </p:txBody>
      </p:sp>
      <p:sp>
        <p:nvSpPr>
          <p:cNvPr id="314" name="Google Shape;314;p29"/>
          <p:cNvSpPr txBox="1"/>
          <p:nvPr/>
        </p:nvSpPr>
        <p:spPr>
          <a:xfrm>
            <a:off x="465368" y="2370200"/>
            <a:ext cx="544200" cy="347700"/>
          </a:xfrm>
          <a:prstGeom prst="rect">
            <a:avLst/>
          </a:prstGeom>
          <a:noFill/>
          <a:ln>
            <a:noFill/>
          </a:ln>
        </p:spPr>
        <p:txBody>
          <a:bodyPr anchorCtr="0" anchor="t" bIns="0" lIns="0" spcFirstLastPara="1" rIns="0" wrap="square" tIns="0">
            <a:normAutofit lnSpcReduction="10000"/>
          </a:bodyPr>
          <a:lstStyle/>
          <a:p>
            <a:pPr indent="0" lvl="0" marL="0" rtl="0" algn="l">
              <a:spcBef>
                <a:spcPts val="0"/>
              </a:spcBef>
              <a:spcAft>
                <a:spcPts val="0"/>
              </a:spcAft>
              <a:buNone/>
            </a:pPr>
            <a:r>
              <a:rPr lang="en" sz="2400">
                <a:solidFill>
                  <a:srgbClr val="1D5BA4"/>
                </a:solidFill>
                <a:latin typeface="Open Sans Light"/>
                <a:ea typeface="Open Sans Light"/>
                <a:cs typeface="Open Sans Light"/>
                <a:sym typeface="Open Sans Light"/>
              </a:rPr>
              <a:t>01</a:t>
            </a:r>
            <a:endParaRPr sz="2400">
              <a:solidFill>
                <a:srgbClr val="1D5BA4"/>
              </a:solidFill>
              <a:latin typeface="Open Sans Light"/>
              <a:ea typeface="Open Sans Light"/>
              <a:cs typeface="Open Sans Light"/>
              <a:sym typeface="Open Sans Light"/>
            </a:endParaRPr>
          </a:p>
        </p:txBody>
      </p:sp>
      <p:sp>
        <p:nvSpPr>
          <p:cNvPr id="315" name="Google Shape;315;p29"/>
          <p:cNvSpPr txBox="1"/>
          <p:nvPr/>
        </p:nvSpPr>
        <p:spPr>
          <a:xfrm>
            <a:off x="3428509" y="2370200"/>
            <a:ext cx="544200" cy="347700"/>
          </a:xfrm>
          <a:prstGeom prst="rect">
            <a:avLst/>
          </a:prstGeom>
          <a:noFill/>
          <a:ln>
            <a:noFill/>
          </a:ln>
        </p:spPr>
        <p:txBody>
          <a:bodyPr anchorCtr="0" anchor="t" bIns="0" lIns="0" spcFirstLastPara="1" rIns="0" wrap="square" tIns="0">
            <a:normAutofit lnSpcReduction="10000"/>
          </a:bodyPr>
          <a:lstStyle/>
          <a:p>
            <a:pPr indent="0" lvl="0" marL="0" rtl="0" algn="l">
              <a:spcBef>
                <a:spcPts val="0"/>
              </a:spcBef>
              <a:spcAft>
                <a:spcPts val="0"/>
              </a:spcAft>
              <a:buNone/>
            </a:pPr>
            <a:r>
              <a:rPr lang="en" sz="2400">
                <a:solidFill>
                  <a:srgbClr val="E81A41"/>
                </a:solidFill>
                <a:latin typeface="Open Sans Light"/>
                <a:ea typeface="Open Sans Light"/>
                <a:cs typeface="Open Sans Light"/>
                <a:sym typeface="Open Sans Light"/>
              </a:rPr>
              <a:t>02</a:t>
            </a:r>
            <a:endParaRPr sz="2400">
              <a:solidFill>
                <a:srgbClr val="E81A41"/>
              </a:solidFill>
              <a:latin typeface="Open Sans Light"/>
              <a:ea typeface="Open Sans Light"/>
              <a:cs typeface="Open Sans Light"/>
              <a:sym typeface="Open Sans Light"/>
            </a:endParaRPr>
          </a:p>
        </p:txBody>
      </p:sp>
      <p:sp>
        <p:nvSpPr>
          <p:cNvPr id="316" name="Google Shape;316;p29"/>
          <p:cNvSpPr txBox="1"/>
          <p:nvPr/>
        </p:nvSpPr>
        <p:spPr>
          <a:xfrm>
            <a:off x="6532836" y="2370200"/>
            <a:ext cx="544200" cy="347700"/>
          </a:xfrm>
          <a:prstGeom prst="rect">
            <a:avLst/>
          </a:prstGeom>
          <a:noFill/>
          <a:ln>
            <a:noFill/>
          </a:ln>
        </p:spPr>
        <p:txBody>
          <a:bodyPr anchorCtr="0" anchor="t" bIns="0" lIns="0" spcFirstLastPara="1" rIns="0" wrap="square" tIns="0">
            <a:normAutofit lnSpcReduction="10000"/>
          </a:bodyPr>
          <a:lstStyle/>
          <a:p>
            <a:pPr indent="0" lvl="0" marL="0" rtl="0" algn="l">
              <a:spcBef>
                <a:spcPts val="0"/>
              </a:spcBef>
              <a:spcAft>
                <a:spcPts val="0"/>
              </a:spcAft>
              <a:buNone/>
            </a:pPr>
            <a:r>
              <a:rPr lang="en" sz="2400">
                <a:solidFill>
                  <a:srgbClr val="374151"/>
                </a:solidFill>
                <a:latin typeface="Open Sans Light"/>
                <a:ea typeface="Open Sans Light"/>
                <a:cs typeface="Open Sans Light"/>
                <a:sym typeface="Open Sans Light"/>
              </a:rPr>
              <a:t>03</a:t>
            </a:r>
            <a:endParaRPr sz="2400">
              <a:solidFill>
                <a:srgbClr val="374151"/>
              </a:solidFill>
              <a:latin typeface="Open Sans Light"/>
              <a:ea typeface="Open Sans Light"/>
              <a:cs typeface="Open Sans Light"/>
              <a:sym typeface="Open Sans Light"/>
            </a:endParaRPr>
          </a:p>
        </p:txBody>
      </p:sp>
      <p:pic>
        <p:nvPicPr>
          <p:cNvPr id="317" name="Google Shape;317;p29"/>
          <p:cNvPicPr preferRelativeResize="0"/>
          <p:nvPr/>
        </p:nvPicPr>
        <p:blipFill rotWithShape="1">
          <a:blip r:embed="rId4">
            <a:alphaModFix/>
          </a:blip>
          <a:srcRect b="52611" l="0" r="66068" t="0"/>
          <a:stretch/>
        </p:blipFill>
        <p:spPr>
          <a:xfrm>
            <a:off x="424775" y="721600"/>
            <a:ext cx="1965302" cy="1771774"/>
          </a:xfrm>
          <a:prstGeom prst="rect">
            <a:avLst/>
          </a:prstGeom>
          <a:noFill/>
          <a:ln>
            <a:noFill/>
          </a:ln>
        </p:spPr>
      </p:pic>
      <p:pic>
        <p:nvPicPr>
          <p:cNvPr id="318" name="Google Shape;318;p29"/>
          <p:cNvPicPr preferRelativeResize="0"/>
          <p:nvPr/>
        </p:nvPicPr>
        <p:blipFill rotWithShape="1">
          <a:blip r:embed="rId4">
            <a:alphaModFix/>
          </a:blip>
          <a:srcRect b="52611" l="35153" r="30915" t="0"/>
          <a:stretch/>
        </p:blipFill>
        <p:spPr>
          <a:xfrm>
            <a:off x="3360819" y="721600"/>
            <a:ext cx="1965302" cy="1771774"/>
          </a:xfrm>
          <a:prstGeom prst="rect">
            <a:avLst/>
          </a:prstGeom>
          <a:noFill/>
          <a:ln>
            <a:noFill/>
          </a:ln>
        </p:spPr>
      </p:pic>
      <p:pic>
        <p:nvPicPr>
          <p:cNvPr id="319" name="Google Shape;319;p29"/>
          <p:cNvPicPr preferRelativeResize="0"/>
          <p:nvPr/>
        </p:nvPicPr>
        <p:blipFill rotWithShape="1">
          <a:blip r:embed="rId4">
            <a:alphaModFix/>
          </a:blip>
          <a:srcRect b="52611" l="69270" r="0" t="0"/>
          <a:stretch/>
        </p:blipFill>
        <p:spPr>
          <a:xfrm>
            <a:off x="6502977" y="721600"/>
            <a:ext cx="1779825" cy="1771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323" name="Shape 323"/>
        <p:cNvGrpSpPr/>
        <p:nvPr/>
      </p:nvGrpSpPr>
      <p:grpSpPr>
        <a:xfrm>
          <a:off x="0" y="0"/>
          <a:ext cx="0" cy="0"/>
          <a:chOff x="0" y="0"/>
          <a:chExt cx="0" cy="0"/>
        </a:xfrm>
      </p:grpSpPr>
      <p:sp>
        <p:nvSpPr>
          <p:cNvPr id="324" name="Google Shape;324;p30"/>
          <p:cNvSpPr/>
          <p:nvPr/>
        </p:nvSpPr>
        <p:spPr>
          <a:xfrm>
            <a:off x="737400" y="1683800"/>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25" name="Google Shape;325;p30"/>
          <p:cNvSpPr txBox="1"/>
          <p:nvPr>
            <p:ph idx="4294967295" type="title"/>
          </p:nvPr>
        </p:nvSpPr>
        <p:spPr>
          <a:xfrm>
            <a:off x="959575" y="1436275"/>
            <a:ext cx="5020800" cy="18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4500">
                <a:solidFill>
                  <a:srgbClr val="FFFFFF"/>
                </a:solidFill>
                <a:latin typeface="Open Sans"/>
                <a:ea typeface="Open Sans"/>
                <a:cs typeface="Open Sans"/>
                <a:sym typeface="Open Sans"/>
              </a:rPr>
              <a:t>PRODUCT</a:t>
            </a:r>
            <a:endParaRPr b="1" sz="4500">
              <a:solidFill>
                <a:srgbClr val="FFFFFF"/>
              </a:solidFill>
              <a:latin typeface="Open Sans"/>
              <a:ea typeface="Open Sans"/>
              <a:cs typeface="Open Sans"/>
              <a:sym typeface="Open Sans"/>
            </a:endParaRPr>
          </a:p>
          <a:p>
            <a:pPr indent="0" lvl="0" marL="0" rtl="0" algn="l">
              <a:spcBef>
                <a:spcPts val="0"/>
              </a:spcBef>
              <a:spcAft>
                <a:spcPts val="0"/>
              </a:spcAft>
              <a:buNone/>
            </a:pPr>
            <a:r>
              <a:rPr b="1" lang="en" sz="4500">
                <a:solidFill>
                  <a:srgbClr val="FFFFFF"/>
                </a:solidFill>
                <a:latin typeface="Open Sans"/>
                <a:ea typeface="Open Sans"/>
                <a:cs typeface="Open Sans"/>
                <a:sym typeface="Open Sans"/>
              </a:rPr>
              <a:t>DEEP DIVE</a:t>
            </a:r>
            <a:endParaRPr b="1" sz="4500">
              <a:solidFill>
                <a:srgbClr val="FFFFFF"/>
              </a:solidFill>
              <a:latin typeface="Open Sans"/>
              <a:ea typeface="Open Sans"/>
              <a:cs typeface="Open Sans"/>
              <a:sym typeface="Open Sans"/>
            </a:endParaRPr>
          </a:p>
        </p:txBody>
      </p:sp>
      <p:sp>
        <p:nvSpPr>
          <p:cNvPr id="326" name="Google Shape;326;p30"/>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1"/>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332" name="Google Shape;332;p31"/>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33" name="Google Shape;333;p31"/>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SHARED</a:t>
            </a:r>
            <a:r>
              <a:rPr lang="en" sz="2900">
                <a:latin typeface="Roboto Condensed Light"/>
                <a:ea typeface="Roboto Condensed Light"/>
                <a:cs typeface="Roboto Condensed Light"/>
                <a:sym typeface="Roboto Condensed Light"/>
              </a:rPr>
              <a:t> MAIL</a:t>
            </a:r>
            <a:endParaRPr sz="2900">
              <a:latin typeface="Roboto Condensed Light"/>
              <a:ea typeface="Roboto Condensed Light"/>
              <a:cs typeface="Roboto Condensed Light"/>
              <a:sym typeface="Roboto Condensed Light"/>
            </a:endParaRPr>
          </a:p>
        </p:txBody>
      </p:sp>
      <p:cxnSp>
        <p:nvCxnSpPr>
          <p:cNvPr id="334" name="Google Shape;334;p31"/>
          <p:cNvCxnSpPr/>
          <p:nvPr/>
        </p:nvCxnSpPr>
        <p:spPr>
          <a:xfrm>
            <a:off x="5285850" y="186000"/>
            <a:ext cx="0" cy="4900800"/>
          </a:xfrm>
          <a:prstGeom prst="straightConnector1">
            <a:avLst/>
          </a:prstGeom>
          <a:noFill/>
          <a:ln cap="flat" cmpd="sng" w="9525">
            <a:solidFill>
              <a:srgbClr val="595959"/>
            </a:solidFill>
            <a:prstDash val="dot"/>
            <a:round/>
            <a:headEnd len="med" w="med" type="none"/>
            <a:tailEnd len="med" w="med" type="none"/>
          </a:ln>
        </p:spPr>
      </p:cxnSp>
      <p:sp>
        <p:nvSpPr>
          <p:cNvPr id="335" name="Google Shape;335;p31"/>
          <p:cNvSpPr txBox="1"/>
          <p:nvPr/>
        </p:nvSpPr>
        <p:spPr>
          <a:xfrm>
            <a:off x="419900" y="1452025"/>
            <a:ext cx="4752900" cy="1328400"/>
          </a:xfrm>
          <a:prstGeom prst="rect">
            <a:avLst/>
          </a:prstGeom>
          <a:noFill/>
          <a:ln>
            <a:noFill/>
          </a:ln>
        </p:spPr>
        <p:txBody>
          <a:bodyPr anchorCtr="0" anchor="t" bIns="0" lIns="0" spcFirstLastPara="1" rIns="0" wrap="square" tIns="91425">
            <a:normAutofit fontScale="85000" lnSpcReduction="10000"/>
          </a:bodyPr>
          <a:lstStyle/>
          <a:p>
            <a:pPr indent="0" lvl="0" marL="0" rtl="0" algn="l">
              <a:lnSpc>
                <a:spcPct val="150000"/>
              </a:lnSpc>
              <a:spcBef>
                <a:spcPts val="0"/>
              </a:spcBef>
              <a:spcAft>
                <a:spcPts val="0"/>
              </a:spcAft>
              <a:buClr>
                <a:srgbClr val="000000"/>
              </a:buClr>
              <a:buSzPct val="91666"/>
              <a:buFont typeface="Arial"/>
              <a:buNone/>
            </a:pPr>
            <a:r>
              <a:rPr lang="en" sz="1200">
                <a:solidFill>
                  <a:srgbClr val="000000"/>
                </a:solidFill>
                <a:latin typeface="Open Sans Light"/>
                <a:ea typeface="Open Sans Light"/>
                <a:cs typeface="Open Sans Light"/>
                <a:sym typeface="Open Sans Light"/>
              </a:rPr>
              <a:t>DRMG’s monthly scheduled Shared Mail Products broadly reach every home apartment and business in </a:t>
            </a:r>
            <a:r>
              <a:rPr lang="en" sz="1200">
                <a:solidFill>
                  <a:srgbClr val="000000"/>
                </a:solidFill>
                <a:latin typeface="Open Sans Light"/>
                <a:ea typeface="Open Sans Light"/>
                <a:cs typeface="Open Sans Light"/>
                <a:sym typeface="Open Sans Light"/>
              </a:rPr>
              <a:t>select</a:t>
            </a:r>
            <a:r>
              <a:rPr lang="en" sz="1200">
                <a:solidFill>
                  <a:srgbClr val="000000"/>
                </a:solidFill>
                <a:latin typeface="Open Sans Light"/>
                <a:ea typeface="Open Sans Light"/>
                <a:cs typeface="Open Sans Light"/>
                <a:sym typeface="Open Sans Light"/>
              </a:rPr>
              <a:t> neighbourhoods; targeting  preferred geographic profiles. Shared Mail offers competitive pricing that allows advertisers to reach a broad audience at a fraction of the cost of mailing their flyer or postcard as a standalone.</a:t>
            </a:r>
            <a:endParaRPr sz="1200">
              <a:solidFill>
                <a:srgbClr val="000000"/>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rgbClr val="000000"/>
              </a:buClr>
              <a:buSzPct val="100000"/>
              <a:buFont typeface="Arial"/>
              <a:buNone/>
            </a:pPr>
            <a:r>
              <a:t/>
            </a:r>
            <a:endParaRPr sz="1100">
              <a:solidFill>
                <a:srgbClr val="000000"/>
              </a:solidFill>
              <a:latin typeface="Open Sans Light"/>
              <a:ea typeface="Open Sans Light"/>
              <a:cs typeface="Open Sans Light"/>
              <a:sym typeface="Open Sans Light"/>
            </a:endParaRPr>
          </a:p>
        </p:txBody>
      </p:sp>
      <p:sp>
        <p:nvSpPr>
          <p:cNvPr id="336" name="Google Shape;336;p31"/>
          <p:cNvSpPr txBox="1"/>
          <p:nvPr/>
        </p:nvSpPr>
        <p:spPr>
          <a:xfrm>
            <a:off x="315900" y="666875"/>
            <a:ext cx="4394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C5CA9"/>
                </a:solidFill>
                <a:latin typeface="Open Sans Light"/>
                <a:ea typeface="Open Sans Light"/>
                <a:cs typeface="Open Sans Light"/>
                <a:sym typeface="Open Sans Light"/>
              </a:rPr>
              <a:t>Share the cost of mail with local, regional &amp; national advertisers</a:t>
            </a:r>
            <a:endParaRPr sz="2000"/>
          </a:p>
        </p:txBody>
      </p:sp>
      <p:pic>
        <p:nvPicPr>
          <p:cNvPr id="337" name="Google Shape;337;p31"/>
          <p:cNvPicPr preferRelativeResize="0"/>
          <p:nvPr/>
        </p:nvPicPr>
        <p:blipFill rotWithShape="1">
          <a:blip r:embed="rId4">
            <a:alphaModFix/>
          </a:blip>
          <a:srcRect b="21166" l="-1482" r="69328" t="-3396"/>
          <a:stretch/>
        </p:blipFill>
        <p:spPr>
          <a:xfrm>
            <a:off x="419900" y="2690525"/>
            <a:ext cx="702976" cy="592537"/>
          </a:xfrm>
          <a:prstGeom prst="rect">
            <a:avLst/>
          </a:prstGeom>
          <a:noFill/>
          <a:ln>
            <a:noFill/>
          </a:ln>
        </p:spPr>
      </p:pic>
      <p:pic>
        <p:nvPicPr>
          <p:cNvPr id="338" name="Google Shape;338;p31"/>
          <p:cNvPicPr preferRelativeResize="0"/>
          <p:nvPr/>
        </p:nvPicPr>
        <p:blipFill rotWithShape="1">
          <a:blip r:embed="rId4">
            <a:alphaModFix/>
          </a:blip>
          <a:srcRect b="21166" l="33924" r="33921" t="-3396"/>
          <a:stretch/>
        </p:blipFill>
        <p:spPr>
          <a:xfrm>
            <a:off x="419900" y="3334994"/>
            <a:ext cx="702976" cy="592537"/>
          </a:xfrm>
          <a:prstGeom prst="rect">
            <a:avLst/>
          </a:prstGeom>
          <a:noFill/>
          <a:ln>
            <a:noFill/>
          </a:ln>
        </p:spPr>
      </p:pic>
      <p:pic>
        <p:nvPicPr>
          <p:cNvPr id="339" name="Google Shape;339;p31"/>
          <p:cNvPicPr preferRelativeResize="0"/>
          <p:nvPr/>
        </p:nvPicPr>
        <p:blipFill rotWithShape="1">
          <a:blip r:embed="rId4">
            <a:alphaModFix/>
          </a:blip>
          <a:srcRect b="21166" l="67846" r="0" t="-3396"/>
          <a:stretch/>
        </p:blipFill>
        <p:spPr>
          <a:xfrm>
            <a:off x="419900" y="3979463"/>
            <a:ext cx="702976" cy="592537"/>
          </a:xfrm>
          <a:prstGeom prst="rect">
            <a:avLst/>
          </a:prstGeom>
          <a:noFill/>
          <a:ln>
            <a:noFill/>
          </a:ln>
        </p:spPr>
      </p:pic>
      <p:sp>
        <p:nvSpPr>
          <p:cNvPr id="340" name="Google Shape;340;p31"/>
          <p:cNvSpPr txBox="1"/>
          <p:nvPr/>
        </p:nvSpPr>
        <p:spPr>
          <a:xfrm>
            <a:off x="1207850" y="2573813"/>
            <a:ext cx="2865900" cy="7071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lang="en" sz="1000">
                <a:solidFill>
                  <a:srgbClr val="EA203B"/>
                </a:solidFill>
                <a:latin typeface="Roboto Condensed Light"/>
                <a:ea typeface="Roboto Condensed Light"/>
                <a:cs typeface="Roboto Condensed Light"/>
                <a:sym typeface="Roboto Condensed Light"/>
              </a:rPr>
              <a:t>Local advertisers: </a:t>
            </a:r>
            <a:r>
              <a:rPr lang="en" sz="1000">
                <a:solidFill>
                  <a:srgbClr val="000000"/>
                </a:solidFill>
                <a:latin typeface="Roboto Condensed Light"/>
                <a:ea typeface="Roboto Condensed Light"/>
                <a:cs typeface="Roboto Condensed Light"/>
                <a:sym typeface="Roboto Condensed Light"/>
              </a:rPr>
              <a:t>Shared Mail is an affordable option for local businesses looking to target specific neighborhoods or postal codes.</a:t>
            </a:r>
            <a:endParaRPr sz="1000">
              <a:latin typeface="Roboto Condensed Light"/>
              <a:ea typeface="Roboto Condensed Light"/>
              <a:cs typeface="Roboto Condensed Light"/>
              <a:sym typeface="Roboto Condensed Light"/>
            </a:endParaRPr>
          </a:p>
        </p:txBody>
      </p:sp>
      <p:sp>
        <p:nvSpPr>
          <p:cNvPr id="341" name="Google Shape;341;p31"/>
          <p:cNvSpPr txBox="1"/>
          <p:nvPr/>
        </p:nvSpPr>
        <p:spPr>
          <a:xfrm>
            <a:off x="1207850" y="3157788"/>
            <a:ext cx="3108000" cy="7071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rPr lang="en" sz="1000">
                <a:solidFill>
                  <a:srgbClr val="EA203B"/>
                </a:solidFill>
                <a:latin typeface="Roboto Condensed Light"/>
                <a:ea typeface="Roboto Condensed Light"/>
                <a:cs typeface="Roboto Condensed Light"/>
                <a:sym typeface="Roboto Condensed Light"/>
              </a:rPr>
              <a:t>Regional advertisers: </a:t>
            </a:r>
            <a:r>
              <a:rPr lang="en" sz="1000">
                <a:solidFill>
                  <a:srgbClr val="000000"/>
                </a:solidFill>
                <a:latin typeface="Roboto Condensed Light"/>
                <a:ea typeface="Roboto Condensed Light"/>
                <a:cs typeface="Roboto Condensed Light"/>
                <a:sym typeface="Roboto Condensed Light"/>
              </a:rPr>
              <a:t>For advertisers targeting a broader geographic area, Shared Mail is effective and cost-effective.</a:t>
            </a:r>
            <a:endParaRPr sz="1000">
              <a:solidFill>
                <a:srgbClr val="000000"/>
              </a:solidFill>
              <a:latin typeface="Roboto Condensed Light"/>
              <a:ea typeface="Roboto Condensed Light"/>
              <a:cs typeface="Roboto Condensed Light"/>
              <a:sym typeface="Roboto Condensed Light"/>
            </a:endParaRPr>
          </a:p>
        </p:txBody>
      </p:sp>
      <p:sp>
        <p:nvSpPr>
          <p:cNvPr id="342" name="Google Shape;342;p31"/>
          <p:cNvSpPr txBox="1"/>
          <p:nvPr/>
        </p:nvSpPr>
        <p:spPr>
          <a:xfrm>
            <a:off x="1207850" y="3864888"/>
            <a:ext cx="3177000" cy="7071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None/>
            </a:pPr>
            <a:r>
              <a:t/>
            </a:r>
            <a:endParaRPr sz="1000">
              <a:solidFill>
                <a:srgbClr val="000000"/>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None/>
            </a:pPr>
            <a:r>
              <a:t/>
            </a:r>
            <a:endParaRPr sz="1000">
              <a:solidFill>
                <a:srgbClr val="000000"/>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None/>
            </a:pPr>
            <a:r>
              <a:rPr lang="en" sz="1000">
                <a:solidFill>
                  <a:srgbClr val="EA203B"/>
                </a:solidFill>
                <a:latin typeface="Roboto Condensed Light"/>
                <a:ea typeface="Roboto Condensed Light"/>
                <a:cs typeface="Roboto Condensed Light"/>
                <a:sym typeface="Roboto Condensed Light"/>
              </a:rPr>
              <a:t>National advertisers: </a:t>
            </a:r>
            <a:r>
              <a:rPr lang="en" sz="1000">
                <a:solidFill>
                  <a:srgbClr val="000000"/>
                </a:solidFill>
                <a:latin typeface="Roboto Condensed Light"/>
                <a:ea typeface="Roboto Condensed Light"/>
                <a:cs typeface="Roboto Condensed Light"/>
                <a:sym typeface="Roboto Condensed Light"/>
              </a:rPr>
              <a:t>Shared Mail is  a viable option for national advertisers looking to reach a wide audience.</a:t>
            </a:r>
            <a:endParaRPr sz="1000">
              <a:solidFill>
                <a:srgbClr val="000000"/>
              </a:solidFill>
              <a:latin typeface="Roboto Condensed Light"/>
              <a:ea typeface="Roboto Condensed Light"/>
              <a:cs typeface="Roboto Condensed Light"/>
              <a:sym typeface="Roboto Condensed Light"/>
            </a:endParaRPr>
          </a:p>
        </p:txBody>
      </p:sp>
      <p:sp>
        <p:nvSpPr>
          <p:cNvPr id="343" name="Google Shape;343;p31"/>
          <p:cNvSpPr txBox="1"/>
          <p:nvPr/>
        </p:nvSpPr>
        <p:spPr>
          <a:xfrm>
            <a:off x="5398900" y="2458175"/>
            <a:ext cx="878100" cy="1966500"/>
          </a:xfrm>
          <a:prstGeom prst="rect">
            <a:avLst/>
          </a:prstGeom>
          <a:noFill/>
          <a:ln>
            <a:noFill/>
          </a:ln>
        </p:spPr>
        <p:txBody>
          <a:bodyPr anchorCtr="0" anchor="t" bIns="17125" lIns="34275" spcFirstLastPara="1" rIns="34275" wrap="square" tIns="17125">
            <a:spAutoFit/>
          </a:bodyPr>
          <a:lstStyle/>
          <a:p>
            <a:pPr indent="0" lvl="0" marL="0" rtl="0" algn="l">
              <a:spcBef>
                <a:spcPts val="0"/>
              </a:spcBef>
              <a:spcAft>
                <a:spcPts val="0"/>
              </a:spcAft>
              <a:buClr>
                <a:srgbClr val="000000"/>
              </a:buClr>
              <a:buSzPts val="1100"/>
              <a:buFont typeface="Arial"/>
              <a:buNone/>
            </a:pPr>
            <a:r>
              <a:rPr b="1" lang="en" sz="1025">
                <a:solidFill>
                  <a:srgbClr val="404040"/>
                </a:solidFill>
                <a:latin typeface="Roboto Condensed"/>
                <a:ea typeface="Roboto Condensed"/>
                <a:cs typeface="Roboto Condensed"/>
                <a:sym typeface="Roboto Condensed"/>
              </a:rPr>
              <a:t>MONEY SAVER </a:t>
            </a:r>
            <a:endParaRPr b="1" sz="1025">
              <a:solidFill>
                <a:srgbClr val="40404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1025">
                <a:solidFill>
                  <a:srgbClr val="404040"/>
                </a:solidFill>
                <a:latin typeface="Roboto Condensed"/>
                <a:ea typeface="Roboto Condensed"/>
                <a:cs typeface="Roboto Condensed"/>
                <a:sym typeface="Roboto Condensed"/>
              </a:rPr>
              <a:t>MAGAZINE</a:t>
            </a:r>
            <a:endParaRPr b="1" sz="1025">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5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GTA ON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1,</a:t>
            </a:r>
            <a:r>
              <a:rPr lang="en" sz="800">
                <a:latin typeface="Oswald Light"/>
                <a:ea typeface="Oswald Light"/>
                <a:cs typeface="Oswald Light"/>
                <a:sym typeface="Oswald Light"/>
              </a:rPr>
              <a:t>735</a:t>
            </a:r>
            <a:r>
              <a:rPr lang="en" sz="800">
                <a:solidFill>
                  <a:srgbClr val="000000"/>
                </a:solidFill>
                <a:latin typeface="Oswald Light"/>
                <a:ea typeface="Oswald Light"/>
                <a:cs typeface="Oswald Light"/>
                <a:sym typeface="Oswald Light"/>
              </a:rPr>
              <a:t>.5K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latin typeface="Oswald Light"/>
                <a:ea typeface="Oswald Light"/>
                <a:cs typeface="Oswald Light"/>
                <a:sym typeface="Oswald Light"/>
              </a:rPr>
              <a:t>38</a:t>
            </a:r>
            <a:r>
              <a:rPr lang="en" sz="800">
                <a:solidFill>
                  <a:srgbClr val="000000"/>
                </a:solidFill>
                <a:latin typeface="Oswald Light"/>
                <a:ea typeface="Oswald Light"/>
                <a:cs typeface="Oswald Light"/>
                <a:sym typeface="Oswald Light"/>
              </a:rPr>
              <a:t> Zones</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Winnipeg MB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120K  Homes • </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4 Zones</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Kelowna BC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50K Homes </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4 Zones</a:t>
            </a:r>
            <a:endParaRPr sz="800">
              <a:solidFill>
                <a:srgbClr val="0C5CA9"/>
              </a:solidFill>
              <a:latin typeface="Oswald Light"/>
              <a:ea typeface="Oswald Light"/>
              <a:cs typeface="Oswald Light"/>
              <a:sym typeface="Oswald Light"/>
            </a:endParaRPr>
          </a:p>
        </p:txBody>
      </p:sp>
      <p:pic>
        <p:nvPicPr>
          <p:cNvPr id="344" name="Google Shape;344;p31"/>
          <p:cNvPicPr preferRelativeResize="0"/>
          <p:nvPr/>
        </p:nvPicPr>
        <p:blipFill>
          <a:blip r:embed="rId5">
            <a:alphaModFix/>
          </a:blip>
          <a:stretch>
            <a:fillRect/>
          </a:stretch>
        </p:blipFill>
        <p:spPr>
          <a:xfrm>
            <a:off x="5398902" y="811440"/>
            <a:ext cx="708449" cy="511255"/>
          </a:xfrm>
          <a:prstGeom prst="rect">
            <a:avLst/>
          </a:prstGeom>
          <a:noFill/>
          <a:ln>
            <a:noFill/>
          </a:ln>
        </p:spPr>
      </p:pic>
      <p:pic>
        <p:nvPicPr>
          <p:cNvPr id="345" name="Google Shape;345;p31"/>
          <p:cNvPicPr preferRelativeResize="0"/>
          <p:nvPr/>
        </p:nvPicPr>
        <p:blipFill rotWithShape="1">
          <a:blip r:embed="rId6">
            <a:alphaModFix/>
          </a:blip>
          <a:srcRect b="4538" l="3810" r="67625" t="6119"/>
          <a:stretch/>
        </p:blipFill>
        <p:spPr>
          <a:xfrm>
            <a:off x="5431080" y="1691231"/>
            <a:ext cx="366438" cy="742073"/>
          </a:xfrm>
          <a:prstGeom prst="rect">
            <a:avLst/>
          </a:prstGeom>
          <a:noFill/>
          <a:ln>
            <a:noFill/>
          </a:ln>
        </p:spPr>
      </p:pic>
      <p:sp>
        <p:nvSpPr>
          <p:cNvPr id="346" name="Google Shape;346;p31"/>
          <p:cNvSpPr txBox="1"/>
          <p:nvPr/>
        </p:nvSpPr>
        <p:spPr>
          <a:xfrm>
            <a:off x="6438625" y="2427675"/>
            <a:ext cx="786600" cy="841200"/>
          </a:xfrm>
          <a:prstGeom prst="rect">
            <a:avLst/>
          </a:prstGeom>
          <a:noFill/>
          <a:ln>
            <a:noFill/>
          </a:ln>
        </p:spPr>
        <p:txBody>
          <a:bodyPr anchorCtr="0" anchor="b" bIns="17125" lIns="34275" spcFirstLastPara="1" rIns="34275" wrap="square" tIns="17125">
            <a:spAutoFit/>
          </a:bodyPr>
          <a:lstStyle/>
          <a:p>
            <a:pPr indent="0" lvl="0" marL="0" marR="0" rtl="0" algn="l">
              <a:lnSpc>
                <a:spcPct val="100000"/>
              </a:lnSpc>
              <a:spcBef>
                <a:spcPts val="0"/>
              </a:spcBef>
              <a:spcAft>
                <a:spcPts val="0"/>
              </a:spcAft>
              <a:buNone/>
            </a:pPr>
            <a:r>
              <a:rPr b="1" lang="en" sz="1000">
                <a:solidFill>
                  <a:srgbClr val="404040"/>
                </a:solidFill>
                <a:latin typeface="Roboto Condensed"/>
                <a:ea typeface="Roboto Condensed"/>
                <a:cs typeface="Roboto Condensed"/>
                <a:sym typeface="Roboto Condensed"/>
              </a:rPr>
              <a:t>HOME SAVER</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b="1" lang="en" sz="1000">
                <a:solidFill>
                  <a:srgbClr val="404040"/>
                </a:solidFill>
                <a:latin typeface="Roboto Condensed"/>
                <a:ea typeface="Roboto Condensed"/>
                <a:cs typeface="Roboto Condensed"/>
                <a:sym typeface="Roboto Condensed"/>
              </a:rPr>
              <a:t>MAGAZINE</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1" sz="500">
              <a:solidFill>
                <a:srgbClr val="404040"/>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GTA ON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800K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900">
                <a:solidFill>
                  <a:srgbClr val="000000"/>
                </a:solidFill>
                <a:latin typeface="Oswald Light"/>
                <a:ea typeface="Oswald Light"/>
                <a:cs typeface="Oswald Light"/>
                <a:sym typeface="Oswald Light"/>
              </a:rPr>
              <a:t>4 Zones</a:t>
            </a:r>
            <a:endParaRPr sz="900">
              <a:solidFill>
                <a:srgbClr val="0C5CA9"/>
              </a:solidFill>
              <a:latin typeface="Oswald Light"/>
              <a:ea typeface="Oswald Light"/>
              <a:cs typeface="Oswald Light"/>
              <a:sym typeface="Oswald Light"/>
            </a:endParaRPr>
          </a:p>
        </p:txBody>
      </p:sp>
      <p:sp>
        <p:nvSpPr>
          <p:cNvPr id="347" name="Google Shape;347;p31"/>
          <p:cNvSpPr txBox="1"/>
          <p:nvPr/>
        </p:nvSpPr>
        <p:spPr>
          <a:xfrm>
            <a:off x="7262775" y="2457600"/>
            <a:ext cx="1023600" cy="841200"/>
          </a:xfrm>
          <a:prstGeom prst="rect">
            <a:avLst/>
          </a:prstGeom>
          <a:noFill/>
          <a:ln>
            <a:noFill/>
          </a:ln>
        </p:spPr>
        <p:txBody>
          <a:bodyPr anchorCtr="0" anchor="b" bIns="17125" lIns="34275" spcFirstLastPara="1" rIns="34275" wrap="square" tIns="17125">
            <a:spAutoFit/>
          </a:bodyPr>
          <a:lstStyle/>
          <a:p>
            <a:pPr indent="0" lvl="0" marL="0" rtl="0" algn="l">
              <a:spcBef>
                <a:spcPts val="0"/>
              </a:spcBef>
              <a:spcAft>
                <a:spcPts val="0"/>
              </a:spcAft>
              <a:buNone/>
            </a:pPr>
            <a:r>
              <a:rPr b="1" lang="en" sz="1000">
                <a:solidFill>
                  <a:srgbClr val="404040"/>
                </a:solidFill>
                <a:latin typeface="Roboto Condensed"/>
                <a:ea typeface="Roboto Condensed"/>
                <a:cs typeface="Roboto Condensed"/>
                <a:sym typeface="Roboto Condensed"/>
              </a:rPr>
              <a:t>GREATER </a:t>
            </a:r>
            <a:endParaRPr b="1" sz="1000">
              <a:solidFill>
                <a:srgbClr val="404040"/>
              </a:solidFill>
              <a:latin typeface="Roboto Condensed"/>
              <a:ea typeface="Roboto Condensed"/>
              <a:cs typeface="Roboto Condensed"/>
              <a:sym typeface="Roboto Condensed"/>
            </a:endParaRPr>
          </a:p>
          <a:p>
            <a:pPr indent="0" lvl="0" marL="0" rtl="0" algn="l">
              <a:spcBef>
                <a:spcPts val="0"/>
              </a:spcBef>
              <a:spcAft>
                <a:spcPts val="0"/>
              </a:spcAft>
              <a:buNone/>
            </a:pPr>
            <a:r>
              <a:rPr b="1" lang="en" sz="1000">
                <a:solidFill>
                  <a:srgbClr val="404040"/>
                </a:solidFill>
                <a:latin typeface="Roboto Condensed"/>
                <a:ea typeface="Roboto Condensed"/>
                <a:cs typeface="Roboto Condensed"/>
                <a:sym typeface="Roboto Condensed"/>
              </a:rPr>
              <a:t>TORONTO LIVING</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5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GTA ON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650K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900">
                <a:solidFill>
                  <a:srgbClr val="000000"/>
                </a:solidFill>
                <a:latin typeface="Oswald Light"/>
                <a:ea typeface="Oswald Light"/>
                <a:cs typeface="Oswald Light"/>
                <a:sym typeface="Oswald Light"/>
              </a:rPr>
              <a:t>3 Zones</a:t>
            </a:r>
            <a:endParaRPr sz="900">
              <a:solidFill>
                <a:srgbClr val="0C5CA9"/>
              </a:solidFill>
              <a:latin typeface="Oswald Light"/>
              <a:ea typeface="Oswald Light"/>
              <a:cs typeface="Oswald Light"/>
              <a:sym typeface="Oswald Light"/>
            </a:endParaRPr>
          </a:p>
        </p:txBody>
      </p:sp>
      <p:pic>
        <p:nvPicPr>
          <p:cNvPr id="348" name="Google Shape;348;p31"/>
          <p:cNvPicPr preferRelativeResize="0"/>
          <p:nvPr/>
        </p:nvPicPr>
        <p:blipFill rotWithShape="1">
          <a:blip r:embed="rId7">
            <a:alphaModFix/>
          </a:blip>
          <a:srcRect b="0" l="0" r="63605" t="0"/>
          <a:stretch/>
        </p:blipFill>
        <p:spPr>
          <a:xfrm>
            <a:off x="6402575" y="1652910"/>
            <a:ext cx="431022" cy="800262"/>
          </a:xfrm>
          <a:prstGeom prst="rect">
            <a:avLst/>
          </a:prstGeom>
          <a:noFill/>
          <a:ln>
            <a:noFill/>
          </a:ln>
        </p:spPr>
      </p:pic>
      <p:pic>
        <p:nvPicPr>
          <p:cNvPr id="349" name="Google Shape;349;p31"/>
          <p:cNvPicPr preferRelativeResize="0"/>
          <p:nvPr/>
        </p:nvPicPr>
        <p:blipFill rotWithShape="1">
          <a:blip r:embed="rId8">
            <a:alphaModFix/>
          </a:blip>
          <a:srcRect b="23869" l="21182" r="55147" t="17685"/>
          <a:stretch/>
        </p:blipFill>
        <p:spPr>
          <a:xfrm>
            <a:off x="7262770" y="1691228"/>
            <a:ext cx="366438" cy="723600"/>
          </a:xfrm>
          <a:prstGeom prst="rect">
            <a:avLst/>
          </a:prstGeom>
          <a:noFill/>
          <a:ln>
            <a:noFill/>
          </a:ln>
        </p:spPr>
      </p:pic>
      <p:sp>
        <p:nvSpPr>
          <p:cNvPr id="350" name="Google Shape;350;p31"/>
          <p:cNvSpPr txBox="1"/>
          <p:nvPr/>
        </p:nvSpPr>
        <p:spPr>
          <a:xfrm>
            <a:off x="8272900" y="2427401"/>
            <a:ext cx="1023600" cy="825900"/>
          </a:xfrm>
          <a:prstGeom prst="rect">
            <a:avLst/>
          </a:prstGeom>
          <a:noFill/>
          <a:ln>
            <a:noFill/>
          </a:ln>
        </p:spPr>
        <p:txBody>
          <a:bodyPr anchorCtr="0" anchor="b" bIns="17125" lIns="34275" spcFirstLastPara="1" rIns="34275" wrap="square" tIns="17125">
            <a:spAutoFit/>
          </a:bodyPr>
          <a:lstStyle/>
          <a:p>
            <a:pPr indent="0" lvl="0" marL="0" marR="0" rtl="0" algn="l">
              <a:lnSpc>
                <a:spcPct val="100000"/>
              </a:lnSpc>
              <a:spcBef>
                <a:spcPts val="0"/>
              </a:spcBef>
              <a:spcAft>
                <a:spcPts val="0"/>
              </a:spcAft>
              <a:buNone/>
            </a:pPr>
            <a:r>
              <a:rPr b="1" lang="en" sz="1000">
                <a:solidFill>
                  <a:srgbClr val="404040"/>
                </a:solidFill>
                <a:latin typeface="Roboto Condensed"/>
                <a:ea typeface="Roboto Condensed"/>
                <a:cs typeface="Roboto Condensed"/>
                <a:sym typeface="Roboto Condensed"/>
              </a:rPr>
              <a:t>AD SAVE </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b="1" lang="en" sz="1000">
                <a:solidFill>
                  <a:srgbClr val="404040"/>
                </a:solidFill>
                <a:latin typeface="Roboto Condensed"/>
                <a:ea typeface="Roboto Condensed"/>
                <a:cs typeface="Roboto Condensed"/>
                <a:sym typeface="Roboto Condensed"/>
              </a:rPr>
              <a:t>MAGAZINE</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1" sz="500">
              <a:solidFill>
                <a:srgbClr val="404040"/>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Western ON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4</a:t>
            </a:r>
            <a:r>
              <a:rPr lang="en" sz="800">
                <a:latin typeface="Oswald Light"/>
                <a:ea typeface="Oswald Light"/>
                <a:cs typeface="Oswald Light"/>
                <a:sym typeface="Oswald Light"/>
              </a:rPr>
              <a:t>06</a:t>
            </a:r>
            <a:r>
              <a:rPr lang="en" sz="800">
                <a:solidFill>
                  <a:srgbClr val="000000"/>
                </a:solidFill>
                <a:latin typeface="Oswald Light"/>
                <a:ea typeface="Oswald Light"/>
                <a:cs typeface="Oswald Light"/>
                <a:sym typeface="Oswald Light"/>
              </a:rPr>
              <a:t>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latin typeface="Oswald Light"/>
                <a:ea typeface="Oswald Light"/>
                <a:cs typeface="Oswald Light"/>
                <a:sym typeface="Oswald Light"/>
              </a:rPr>
              <a:t>8</a:t>
            </a:r>
            <a:r>
              <a:rPr lang="en" sz="800">
                <a:solidFill>
                  <a:srgbClr val="000000"/>
                </a:solidFill>
                <a:latin typeface="Oswald Light"/>
                <a:ea typeface="Oswald Light"/>
                <a:cs typeface="Oswald Light"/>
                <a:sym typeface="Oswald Light"/>
              </a:rPr>
              <a:t> Zones</a:t>
            </a:r>
            <a:endParaRPr sz="800">
              <a:solidFill>
                <a:srgbClr val="0C5CA9"/>
              </a:solidFill>
              <a:latin typeface="Oswald Light"/>
              <a:ea typeface="Oswald Light"/>
              <a:cs typeface="Oswald Light"/>
              <a:sym typeface="Oswald Light"/>
            </a:endParaRPr>
          </a:p>
        </p:txBody>
      </p:sp>
      <p:pic>
        <p:nvPicPr>
          <p:cNvPr id="351" name="Google Shape;351;p31"/>
          <p:cNvPicPr preferRelativeResize="0"/>
          <p:nvPr/>
        </p:nvPicPr>
        <p:blipFill>
          <a:blip r:embed="rId9">
            <a:alphaModFix/>
          </a:blip>
          <a:stretch>
            <a:fillRect/>
          </a:stretch>
        </p:blipFill>
        <p:spPr>
          <a:xfrm>
            <a:off x="8297784" y="1828066"/>
            <a:ext cx="708444" cy="576303"/>
          </a:xfrm>
          <a:prstGeom prst="rect">
            <a:avLst/>
          </a:prstGeom>
          <a:noFill/>
          <a:ln>
            <a:noFill/>
          </a:ln>
        </p:spPr>
      </p:pic>
      <p:sp>
        <p:nvSpPr>
          <p:cNvPr id="352" name="Google Shape;352;p31"/>
          <p:cNvSpPr txBox="1"/>
          <p:nvPr/>
        </p:nvSpPr>
        <p:spPr>
          <a:xfrm>
            <a:off x="6117525" y="756113"/>
            <a:ext cx="1629300" cy="1060800"/>
          </a:xfrm>
          <a:prstGeom prst="rect">
            <a:avLst/>
          </a:prstGeom>
          <a:noFill/>
          <a:ln>
            <a:noFill/>
          </a:ln>
        </p:spPr>
        <p:txBody>
          <a:bodyPr anchorCtr="0" anchor="t" bIns="17125" lIns="34275" spcFirstLastPara="1" rIns="34275" wrap="square" tIns="17125">
            <a:normAutofit/>
          </a:bodyPr>
          <a:lstStyle/>
          <a:p>
            <a:pPr indent="0" lvl="0" marL="0" marR="0" rtl="0" algn="l">
              <a:lnSpc>
                <a:spcPct val="100000"/>
              </a:lnSpc>
              <a:spcBef>
                <a:spcPts val="0"/>
              </a:spcBef>
              <a:spcAft>
                <a:spcPts val="0"/>
              </a:spcAft>
              <a:buNone/>
            </a:pPr>
            <a:r>
              <a:rPr b="1" lang="en" sz="1000">
                <a:solidFill>
                  <a:srgbClr val="404040"/>
                </a:solidFill>
                <a:latin typeface="Roboto Condensed"/>
                <a:ea typeface="Roboto Condensed"/>
                <a:cs typeface="Roboto Condensed"/>
                <a:sym typeface="Roboto Condensed"/>
              </a:rPr>
              <a:t>MONEY SAVER ENVELOPE</a:t>
            </a:r>
            <a:endParaRPr b="1" sz="1000">
              <a:solidFill>
                <a:srgbClr val="40404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1" sz="500">
              <a:solidFill>
                <a:srgbClr val="404040"/>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Niagara ON </a:t>
            </a:r>
            <a:r>
              <a:rPr lang="en" sz="800">
                <a:solidFill>
                  <a:srgbClr val="000000"/>
                </a:solidFill>
                <a:latin typeface="Oswald Light"/>
                <a:ea typeface="Oswald Light"/>
                <a:cs typeface="Oswald Light"/>
                <a:sym typeface="Oswald Light"/>
              </a:rPr>
              <a:t>87.5KHomes • 7 Zones</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Vancouver BC </a:t>
            </a:r>
            <a:r>
              <a:rPr lang="en" sz="800">
                <a:solidFill>
                  <a:srgbClr val="000000"/>
                </a:solidFill>
                <a:latin typeface="Oswald Light"/>
                <a:ea typeface="Oswald Light"/>
                <a:cs typeface="Oswald Light"/>
                <a:sym typeface="Oswald Light"/>
              </a:rPr>
              <a:t>525K Homes • 43 Zones</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Victoria BC </a:t>
            </a:r>
            <a:r>
              <a:rPr lang="en" sz="800">
                <a:solidFill>
                  <a:srgbClr val="000000"/>
                </a:solidFill>
                <a:latin typeface="Oswald Light"/>
                <a:ea typeface="Oswald Light"/>
                <a:cs typeface="Oswald Light"/>
                <a:sym typeface="Oswald Light"/>
              </a:rPr>
              <a:t>125K Homes • 10 Zones</a:t>
            </a:r>
            <a:endParaRPr sz="800">
              <a:solidFill>
                <a:srgbClr val="0C5CA9"/>
              </a:solidFill>
              <a:latin typeface="Oswald Light"/>
              <a:ea typeface="Oswald Light"/>
              <a:cs typeface="Oswald Light"/>
              <a:sym typeface="Oswald Light"/>
            </a:endParaRPr>
          </a:p>
        </p:txBody>
      </p:sp>
      <p:sp>
        <p:nvSpPr>
          <p:cNvPr id="353" name="Google Shape;353;p31"/>
          <p:cNvSpPr txBox="1"/>
          <p:nvPr/>
        </p:nvSpPr>
        <p:spPr>
          <a:xfrm>
            <a:off x="6438525" y="3975013"/>
            <a:ext cx="996000" cy="748800"/>
          </a:xfrm>
          <a:prstGeom prst="rect">
            <a:avLst/>
          </a:prstGeom>
          <a:noFill/>
          <a:ln>
            <a:noFill/>
          </a:ln>
        </p:spPr>
        <p:txBody>
          <a:bodyPr anchorCtr="0" anchor="b" bIns="17125" lIns="34275" spcFirstLastPara="1" rIns="34275" wrap="square" tIns="17125">
            <a:spAutoFit/>
          </a:bodyPr>
          <a:lstStyle/>
          <a:p>
            <a:pPr indent="0" lvl="0" marL="0" rtl="0" algn="l">
              <a:spcBef>
                <a:spcPts val="0"/>
              </a:spcBef>
              <a:spcAft>
                <a:spcPts val="0"/>
              </a:spcAft>
              <a:buNone/>
            </a:pPr>
            <a:r>
              <a:rPr b="1" lang="en" sz="1000">
                <a:solidFill>
                  <a:srgbClr val="404040"/>
                </a:solidFill>
                <a:latin typeface="Roboto Condensed"/>
                <a:ea typeface="Roboto Condensed"/>
                <a:cs typeface="Roboto Condensed"/>
                <a:sym typeface="Roboto Condensed"/>
              </a:rPr>
              <a:t>PROMAISON</a:t>
            </a:r>
            <a:endParaRPr b="1" sz="1000">
              <a:solidFill>
                <a:srgbClr val="404040"/>
              </a:solidFill>
              <a:latin typeface="Roboto Condensed"/>
              <a:ea typeface="Roboto Condensed"/>
              <a:cs typeface="Roboto Condensed"/>
              <a:sym typeface="Roboto Condensed"/>
            </a:endParaRPr>
          </a:p>
          <a:p>
            <a:pPr indent="0" lvl="0" marL="0" rtl="0" algn="l">
              <a:spcBef>
                <a:spcPts val="0"/>
              </a:spcBef>
              <a:spcAft>
                <a:spcPts val="0"/>
              </a:spcAft>
              <a:buNone/>
            </a:pPr>
            <a:r>
              <a:rPr b="1" lang="en" sz="1000">
                <a:solidFill>
                  <a:srgbClr val="404040"/>
                </a:solidFill>
                <a:latin typeface="Roboto Condensed"/>
                <a:ea typeface="Roboto Condensed"/>
                <a:cs typeface="Roboto Condensed"/>
                <a:sym typeface="Roboto Condensed"/>
              </a:rPr>
              <a:t>SOLO PLUS</a:t>
            </a:r>
            <a:endParaRPr sz="5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Montreal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100K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2 Zones</a:t>
            </a:r>
            <a:endParaRPr sz="800">
              <a:solidFill>
                <a:srgbClr val="0C5CA9"/>
              </a:solidFill>
              <a:latin typeface="Oswald Light"/>
              <a:ea typeface="Oswald Light"/>
              <a:cs typeface="Oswald Light"/>
              <a:sym typeface="Oswald Light"/>
            </a:endParaRPr>
          </a:p>
        </p:txBody>
      </p:sp>
      <p:sp>
        <p:nvSpPr>
          <p:cNvPr id="354" name="Google Shape;354;p31"/>
          <p:cNvSpPr txBox="1"/>
          <p:nvPr/>
        </p:nvSpPr>
        <p:spPr>
          <a:xfrm>
            <a:off x="7335561" y="3975002"/>
            <a:ext cx="958800" cy="748800"/>
          </a:xfrm>
          <a:prstGeom prst="rect">
            <a:avLst/>
          </a:prstGeom>
          <a:noFill/>
          <a:ln>
            <a:noFill/>
          </a:ln>
        </p:spPr>
        <p:txBody>
          <a:bodyPr anchorCtr="0" anchor="b" bIns="17125" lIns="34275" spcFirstLastPara="1" rIns="34275" wrap="square" tIns="17125">
            <a:spAutoFit/>
          </a:bodyPr>
          <a:lstStyle/>
          <a:p>
            <a:pPr indent="0" lvl="0" marL="0" rtl="0" algn="l">
              <a:spcBef>
                <a:spcPts val="0"/>
              </a:spcBef>
              <a:spcAft>
                <a:spcPts val="0"/>
              </a:spcAft>
              <a:buClr>
                <a:srgbClr val="000000"/>
              </a:buClr>
              <a:buSzPts val="1100"/>
              <a:buFont typeface="Arial"/>
              <a:buNone/>
            </a:pPr>
            <a:r>
              <a:rPr b="1" lang="en" sz="1000">
                <a:solidFill>
                  <a:srgbClr val="404040"/>
                </a:solidFill>
                <a:latin typeface="Roboto Condensed"/>
                <a:ea typeface="Roboto Condensed"/>
                <a:cs typeface="Roboto Condensed"/>
                <a:sym typeface="Roboto Condensed"/>
              </a:rPr>
              <a:t>PROCOMMERCE</a:t>
            </a:r>
            <a:endParaRPr b="1" sz="1000">
              <a:solidFill>
                <a:srgbClr val="40404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1000">
                <a:solidFill>
                  <a:srgbClr val="404040"/>
                </a:solidFill>
                <a:latin typeface="Roboto Condensed"/>
                <a:ea typeface="Roboto Condensed"/>
                <a:cs typeface="Roboto Condensed"/>
                <a:sym typeface="Roboto Condensed"/>
              </a:rPr>
              <a:t>SOLO PLUS</a:t>
            </a:r>
            <a:endParaRPr sz="75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Montreal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 </a:t>
            </a:r>
            <a:r>
              <a:rPr lang="en" sz="800">
                <a:solidFill>
                  <a:srgbClr val="000000"/>
                </a:solidFill>
                <a:latin typeface="Oswald Light"/>
                <a:ea typeface="Oswald Light"/>
                <a:cs typeface="Oswald Light"/>
                <a:sym typeface="Oswald Light"/>
              </a:rPr>
              <a:t>100K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00000"/>
                </a:solidFill>
                <a:latin typeface="Oswald Light"/>
                <a:ea typeface="Oswald Light"/>
                <a:cs typeface="Oswald Light"/>
                <a:sym typeface="Oswald Light"/>
              </a:rPr>
              <a:t>1 Zone</a:t>
            </a:r>
            <a:endParaRPr sz="800">
              <a:solidFill>
                <a:srgbClr val="0C5CA9"/>
              </a:solidFill>
              <a:latin typeface="Oswald Light"/>
              <a:ea typeface="Oswald Light"/>
              <a:cs typeface="Oswald Light"/>
              <a:sym typeface="Oswald Light"/>
            </a:endParaRPr>
          </a:p>
        </p:txBody>
      </p:sp>
      <p:pic>
        <p:nvPicPr>
          <p:cNvPr id="355" name="Google Shape;355;p31"/>
          <p:cNvPicPr preferRelativeResize="0"/>
          <p:nvPr/>
        </p:nvPicPr>
        <p:blipFill>
          <a:blip r:embed="rId10">
            <a:alphaModFix/>
          </a:blip>
          <a:stretch>
            <a:fillRect/>
          </a:stretch>
        </p:blipFill>
        <p:spPr>
          <a:xfrm>
            <a:off x="7209952" y="3276404"/>
            <a:ext cx="786606" cy="854298"/>
          </a:xfrm>
          <a:prstGeom prst="rect">
            <a:avLst/>
          </a:prstGeom>
          <a:noFill/>
          <a:ln>
            <a:noFill/>
          </a:ln>
        </p:spPr>
      </p:pic>
      <p:pic>
        <p:nvPicPr>
          <p:cNvPr id="356" name="Google Shape;356;p31"/>
          <p:cNvPicPr preferRelativeResize="0"/>
          <p:nvPr/>
        </p:nvPicPr>
        <p:blipFill>
          <a:blip r:embed="rId11">
            <a:alphaModFix/>
          </a:blip>
          <a:stretch>
            <a:fillRect/>
          </a:stretch>
        </p:blipFill>
        <p:spPr>
          <a:xfrm>
            <a:off x="6301050" y="3276400"/>
            <a:ext cx="786606" cy="854298"/>
          </a:xfrm>
          <a:prstGeom prst="rect">
            <a:avLst/>
          </a:prstGeom>
          <a:noFill/>
          <a:ln>
            <a:noFill/>
          </a:ln>
        </p:spPr>
      </p:pic>
      <p:pic>
        <p:nvPicPr>
          <p:cNvPr id="357" name="Google Shape;357;p31"/>
          <p:cNvPicPr preferRelativeResize="0"/>
          <p:nvPr/>
        </p:nvPicPr>
        <p:blipFill rotWithShape="1">
          <a:blip r:embed="rId12">
            <a:alphaModFix/>
          </a:blip>
          <a:srcRect b="0" l="149" r="159" t="0"/>
          <a:stretch/>
        </p:blipFill>
        <p:spPr>
          <a:xfrm>
            <a:off x="8153847" y="3309587"/>
            <a:ext cx="752280" cy="788849"/>
          </a:xfrm>
          <a:prstGeom prst="rect">
            <a:avLst/>
          </a:prstGeom>
          <a:noFill/>
          <a:ln>
            <a:noFill/>
          </a:ln>
        </p:spPr>
      </p:pic>
      <p:sp>
        <p:nvSpPr>
          <p:cNvPr id="358" name="Google Shape;358;p31"/>
          <p:cNvSpPr txBox="1"/>
          <p:nvPr/>
        </p:nvSpPr>
        <p:spPr>
          <a:xfrm>
            <a:off x="8266046" y="3975000"/>
            <a:ext cx="878100" cy="890400"/>
          </a:xfrm>
          <a:prstGeom prst="rect">
            <a:avLst/>
          </a:prstGeom>
          <a:noFill/>
          <a:ln>
            <a:noFill/>
          </a:ln>
        </p:spPr>
        <p:txBody>
          <a:bodyPr anchorCtr="0" anchor="b" bIns="17125" lIns="34275" spcFirstLastPara="1" rIns="34275" wrap="square" tIns="17125">
            <a:spAutoFit/>
          </a:bodyPr>
          <a:lstStyle/>
          <a:p>
            <a:pPr indent="0" lvl="0" marL="0" rtl="0" algn="l">
              <a:spcBef>
                <a:spcPts val="0"/>
              </a:spcBef>
              <a:spcAft>
                <a:spcPts val="0"/>
              </a:spcAft>
              <a:buClr>
                <a:srgbClr val="000000"/>
              </a:buClr>
              <a:buSzPts val="1100"/>
              <a:buFont typeface="Arial"/>
              <a:buNone/>
            </a:pPr>
            <a:r>
              <a:rPr b="1" lang="en" sz="1000">
                <a:solidFill>
                  <a:srgbClr val="404040"/>
                </a:solidFill>
                <a:latin typeface="Roboto Condensed"/>
                <a:ea typeface="Roboto Condensed"/>
                <a:cs typeface="Roboto Condensed"/>
                <a:sym typeface="Roboto Condensed"/>
              </a:rPr>
              <a:t>DRMG</a:t>
            </a:r>
            <a:endParaRPr b="1" sz="1000">
              <a:solidFill>
                <a:srgbClr val="40404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1000">
                <a:solidFill>
                  <a:srgbClr val="404040"/>
                </a:solidFill>
                <a:latin typeface="Roboto Condensed"/>
                <a:ea typeface="Roboto Condensed"/>
                <a:cs typeface="Roboto Condensed"/>
                <a:sym typeface="Roboto Condensed"/>
              </a:rPr>
              <a:t>SOLO PLUS</a:t>
            </a:r>
            <a:endParaRPr sz="10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Duncan, Sidney,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Sooke, Agassiz  BC  </a:t>
            </a:r>
            <a:endParaRPr sz="8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latin typeface="Oswald Light"/>
                <a:ea typeface="Oswald Light"/>
                <a:cs typeface="Oswald Light"/>
                <a:sym typeface="Oswald Light"/>
              </a:rPr>
              <a:t>22,500</a:t>
            </a:r>
            <a:r>
              <a:rPr lang="en" sz="800">
                <a:solidFill>
                  <a:srgbClr val="000000"/>
                </a:solidFill>
                <a:latin typeface="Oswald Light"/>
                <a:ea typeface="Oswald Light"/>
                <a:cs typeface="Oswald Light"/>
                <a:sym typeface="Oswald Light"/>
              </a:rPr>
              <a:t> Homes</a:t>
            </a:r>
            <a:endParaRPr sz="800">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latin typeface="Oswald Light"/>
                <a:ea typeface="Oswald Light"/>
                <a:cs typeface="Oswald Light"/>
                <a:sym typeface="Oswald Light"/>
              </a:rPr>
              <a:t>3</a:t>
            </a:r>
            <a:r>
              <a:rPr lang="en" sz="800">
                <a:solidFill>
                  <a:srgbClr val="000000"/>
                </a:solidFill>
                <a:latin typeface="Oswald Light"/>
                <a:ea typeface="Oswald Light"/>
                <a:cs typeface="Oswald Light"/>
                <a:sym typeface="Oswald Light"/>
              </a:rPr>
              <a:t> Zones</a:t>
            </a:r>
            <a:endParaRPr sz="800">
              <a:solidFill>
                <a:srgbClr val="0C5CA9"/>
              </a:solidFill>
              <a:latin typeface="Oswald Light"/>
              <a:ea typeface="Oswald Light"/>
              <a:cs typeface="Oswald Light"/>
              <a:sym typeface="Oswald Light"/>
            </a:endParaRPr>
          </a:p>
        </p:txBody>
      </p:sp>
      <p:sp>
        <p:nvSpPr>
          <p:cNvPr id="359" name="Google Shape;359;p31"/>
          <p:cNvSpPr txBox="1"/>
          <p:nvPr/>
        </p:nvSpPr>
        <p:spPr>
          <a:xfrm>
            <a:off x="7594432" y="756113"/>
            <a:ext cx="1507200" cy="1060800"/>
          </a:xfrm>
          <a:prstGeom prst="rect">
            <a:avLst/>
          </a:prstGeom>
          <a:noFill/>
          <a:ln>
            <a:noFill/>
          </a:ln>
        </p:spPr>
        <p:txBody>
          <a:bodyPr anchorCtr="0" anchor="t" bIns="17125" lIns="34275" spcFirstLastPara="1" rIns="34275" wrap="square" tIns="17125">
            <a:normAutofit/>
          </a:bodyPr>
          <a:lstStyle/>
          <a:p>
            <a:pPr indent="0" lvl="0" marL="0" rtl="0" algn="l">
              <a:lnSpc>
                <a:spcPct val="115000"/>
              </a:lnSpc>
              <a:spcBef>
                <a:spcPts val="0"/>
              </a:spcBef>
              <a:spcAft>
                <a:spcPts val="0"/>
              </a:spcAft>
              <a:buClr>
                <a:srgbClr val="000000"/>
              </a:buClr>
              <a:buSzPts val="1100"/>
              <a:buFont typeface="Arial"/>
              <a:buNone/>
            </a:pPr>
            <a:r>
              <a:t/>
            </a:r>
            <a:endParaRPr sz="9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t/>
            </a:r>
            <a:endParaRPr sz="400">
              <a:solidFill>
                <a:srgbClr val="0C5CA9"/>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800">
                <a:solidFill>
                  <a:srgbClr val="0C5CA9"/>
                </a:solidFill>
                <a:latin typeface="Oswald Light"/>
                <a:ea typeface="Oswald Light"/>
                <a:cs typeface="Oswald Light"/>
                <a:sym typeface="Oswald Light"/>
              </a:rPr>
              <a:t>Edmonton </a:t>
            </a:r>
            <a:r>
              <a:rPr lang="en" sz="800">
                <a:solidFill>
                  <a:srgbClr val="000000"/>
                </a:solidFill>
                <a:latin typeface="Oswald Light"/>
                <a:ea typeface="Oswald Light"/>
                <a:cs typeface="Oswald Light"/>
                <a:sym typeface="Oswald Light"/>
              </a:rPr>
              <a:t>150K Homes • 1</a:t>
            </a:r>
            <a:r>
              <a:rPr lang="en" sz="800">
                <a:latin typeface="Oswald Light"/>
                <a:ea typeface="Oswald Light"/>
                <a:cs typeface="Oswald Light"/>
                <a:sym typeface="Oswald Light"/>
              </a:rPr>
              <a:t>2</a:t>
            </a:r>
            <a:r>
              <a:rPr lang="en" sz="800">
                <a:solidFill>
                  <a:srgbClr val="000000"/>
                </a:solidFill>
                <a:latin typeface="Oswald Light"/>
                <a:ea typeface="Oswald Light"/>
                <a:cs typeface="Oswald Light"/>
                <a:sym typeface="Oswald Light"/>
              </a:rPr>
              <a:t> Zones</a:t>
            </a:r>
            <a:endParaRPr sz="8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800">
                <a:solidFill>
                  <a:srgbClr val="0C5CA9"/>
                </a:solidFill>
                <a:latin typeface="Oswald Light"/>
                <a:ea typeface="Oswald Light"/>
                <a:cs typeface="Oswald Light"/>
                <a:sym typeface="Oswald Light"/>
              </a:rPr>
              <a:t>Maritimes </a:t>
            </a:r>
            <a:r>
              <a:rPr lang="en" sz="800">
                <a:solidFill>
                  <a:srgbClr val="000000"/>
                </a:solidFill>
                <a:latin typeface="Oswald Light"/>
                <a:ea typeface="Oswald Light"/>
                <a:cs typeface="Oswald Light"/>
                <a:sym typeface="Oswald Light"/>
              </a:rPr>
              <a:t>250K Homes • 20 Zones</a:t>
            </a:r>
            <a:br>
              <a:rPr lang="en" sz="800">
                <a:solidFill>
                  <a:srgbClr val="000000"/>
                </a:solidFill>
                <a:latin typeface="Oswald Light"/>
                <a:ea typeface="Oswald Light"/>
                <a:cs typeface="Oswald Light"/>
                <a:sym typeface="Oswald Light"/>
              </a:rPr>
            </a:br>
            <a:r>
              <a:rPr lang="en" sz="800">
                <a:solidFill>
                  <a:srgbClr val="0C5CA9"/>
                </a:solidFill>
                <a:latin typeface="Oswald Light"/>
                <a:ea typeface="Oswald Light"/>
                <a:cs typeface="Oswald Light"/>
                <a:sym typeface="Oswald Light"/>
              </a:rPr>
              <a:t>Montreal </a:t>
            </a:r>
            <a:r>
              <a:rPr lang="en" sz="800">
                <a:solidFill>
                  <a:srgbClr val="000000"/>
                </a:solidFill>
                <a:latin typeface="Oswald Light"/>
                <a:ea typeface="Oswald Light"/>
                <a:cs typeface="Oswald Light"/>
                <a:sym typeface="Oswald Light"/>
              </a:rPr>
              <a:t>900K Homes • 70 Zones</a:t>
            </a:r>
            <a:endParaRPr sz="800">
              <a:solidFill>
                <a:srgbClr val="0C5CA9"/>
              </a:solidFill>
              <a:latin typeface="Oswald Light"/>
              <a:ea typeface="Oswald Light"/>
              <a:cs typeface="Oswald Light"/>
              <a:sym typeface="Oswald Light"/>
            </a:endParaRPr>
          </a:p>
        </p:txBody>
      </p:sp>
      <p:sp>
        <p:nvSpPr>
          <p:cNvPr id="360" name="Google Shape;360;p31"/>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361" name="Google Shape;361;p31"/>
          <p:cNvSpPr txBox="1"/>
          <p:nvPr/>
        </p:nvSpPr>
        <p:spPr>
          <a:xfrm>
            <a:off x="5511569" y="390222"/>
            <a:ext cx="30186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a:solidFill>
                  <a:srgbClr val="005AA9"/>
                </a:solidFill>
                <a:latin typeface="Roboto Condensed"/>
                <a:ea typeface="Roboto Condensed"/>
                <a:cs typeface="Roboto Condensed"/>
                <a:sym typeface="Roboto Condensed"/>
              </a:rPr>
              <a:t>Shared Mail Distribution</a:t>
            </a:r>
            <a:endParaRPr>
              <a:solidFill>
                <a:srgbClr val="005AA9"/>
              </a:solidFill>
              <a:latin typeface="Open Sans Light"/>
              <a:ea typeface="Open Sans Light"/>
              <a:cs typeface="Open Sans Light"/>
              <a:sym typeface="Open Sa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2"/>
          <p:cNvSpPr txBox="1"/>
          <p:nvPr/>
        </p:nvSpPr>
        <p:spPr>
          <a:xfrm>
            <a:off x="54710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367" name="Google Shape;367;p32"/>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368" name="Google Shape;368;p32"/>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SHARED</a:t>
            </a:r>
            <a:r>
              <a:rPr lang="en" sz="2900">
                <a:latin typeface="Roboto Condensed Light"/>
                <a:ea typeface="Roboto Condensed Light"/>
                <a:cs typeface="Roboto Condensed Light"/>
                <a:sym typeface="Roboto Condensed Light"/>
              </a:rPr>
              <a:t> MAIL DISTRIBUTION</a:t>
            </a:r>
            <a:endParaRPr sz="2900">
              <a:latin typeface="Roboto Condensed Light"/>
              <a:ea typeface="Roboto Condensed Light"/>
              <a:cs typeface="Roboto Condensed Light"/>
              <a:sym typeface="Roboto Condensed Light"/>
            </a:endParaRPr>
          </a:p>
        </p:txBody>
      </p:sp>
      <p:sp>
        <p:nvSpPr>
          <p:cNvPr id="369" name="Google Shape;369;p32"/>
          <p:cNvSpPr txBox="1"/>
          <p:nvPr/>
        </p:nvSpPr>
        <p:spPr>
          <a:xfrm>
            <a:off x="597672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pic>
        <p:nvPicPr>
          <p:cNvPr id="370" name="Google Shape;370;p32"/>
          <p:cNvPicPr preferRelativeResize="0"/>
          <p:nvPr/>
        </p:nvPicPr>
        <p:blipFill>
          <a:blip r:embed="rId4">
            <a:alphaModFix/>
          </a:blip>
          <a:stretch>
            <a:fillRect/>
          </a:stretch>
        </p:blipFill>
        <p:spPr>
          <a:xfrm>
            <a:off x="408010" y="782718"/>
            <a:ext cx="6314465" cy="4035700"/>
          </a:xfrm>
          <a:prstGeom prst="rect">
            <a:avLst/>
          </a:prstGeom>
          <a:noFill/>
          <a:ln>
            <a:noFill/>
          </a:ln>
        </p:spPr>
      </p:pic>
      <p:grpSp>
        <p:nvGrpSpPr>
          <p:cNvPr id="371" name="Google Shape;371;p32"/>
          <p:cNvGrpSpPr/>
          <p:nvPr/>
        </p:nvGrpSpPr>
        <p:grpSpPr>
          <a:xfrm>
            <a:off x="3982456" y="3731797"/>
            <a:ext cx="102609" cy="1226235"/>
            <a:chOff x="4273450" y="4516045"/>
            <a:chExt cx="115200" cy="1356305"/>
          </a:xfrm>
        </p:grpSpPr>
        <p:sp>
          <p:nvSpPr>
            <p:cNvPr id="372" name="Google Shape;372;p32"/>
            <p:cNvSpPr/>
            <p:nvPr/>
          </p:nvSpPr>
          <p:spPr>
            <a:xfrm>
              <a:off x="4273450" y="4516045"/>
              <a:ext cx="115200" cy="1149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3" name="Google Shape;373;p32"/>
            <p:cNvCxnSpPr/>
            <p:nvPr/>
          </p:nvCxnSpPr>
          <p:spPr>
            <a:xfrm>
              <a:off x="4335300" y="4562850"/>
              <a:ext cx="0" cy="1309500"/>
            </a:xfrm>
            <a:prstGeom prst="straightConnector1">
              <a:avLst/>
            </a:prstGeom>
            <a:noFill/>
            <a:ln cap="flat" cmpd="sng" w="9525">
              <a:solidFill>
                <a:srgbClr val="E81A41"/>
              </a:solidFill>
              <a:prstDash val="dot"/>
              <a:round/>
              <a:headEnd len="med" w="med" type="none"/>
              <a:tailEnd len="med" w="med" type="none"/>
            </a:ln>
          </p:spPr>
        </p:cxnSp>
      </p:grpSp>
      <p:sp>
        <p:nvSpPr>
          <p:cNvPr id="374" name="Google Shape;374;p32"/>
          <p:cNvSpPr txBox="1"/>
          <p:nvPr/>
        </p:nvSpPr>
        <p:spPr>
          <a:xfrm>
            <a:off x="4171300" y="650725"/>
            <a:ext cx="1675800" cy="1158900"/>
          </a:xfrm>
          <a:prstGeom prst="rect">
            <a:avLst/>
          </a:prstGeom>
          <a:noFill/>
          <a:ln>
            <a:noFill/>
          </a:ln>
        </p:spPr>
        <p:txBody>
          <a:bodyPr anchorCtr="0" anchor="t" bIns="17125" lIns="34275" spcFirstLastPara="1" rIns="34275" wrap="square" tIns="17125">
            <a:normAutofit/>
          </a:bodyPr>
          <a:lstStyle/>
          <a:p>
            <a:pPr indent="0" lvl="0" marL="0" rtl="0" algn="l">
              <a:lnSpc>
                <a:spcPct val="80000"/>
              </a:lnSpc>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MONEY SAVER MAGAZINE </a:t>
            </a:r>
            <a:r>
              <a:rPr b="1" lang="en" sz="700">
                <a:solidFill>
                  <a:srgbClr val="FF0000"/>
                </a:solidFill>
                <a:latin typeface="Roboto Condensed"/>
                <a:ea typeface="Roboto Condensed"/>
                <a:cs typeface="Roboto Condensed"/>
                <a:sym typeface="Roboto Condensed"/>
              </a:rPr>
              <a:t>GTA</a:t>
            </a:r>
            <a:endParaRPr b="1" sz="700">
              <a:solidFill>
                <a:srgbClr val="FF0000"/>
              </a:solidFill>
              <a:latin typeface="Roboto Condensed"/>
              <a:ea typeface="Roboto Condensed"/>
              <a:cs typeface="Roboto Condensed"/>
              <a:sym typeface="Roboto Condensed"/>
            </a:endParaRPr>
          </a:p>
          <a:p>
            <a:pPr indent="0" lvl="0" marL="0" rtl="0" algn="l">
              <a:lnSpc>
                <a:spcPct val="80000"/>
              </a:lnSpc>
              <a:spcBef>
                <a:spcPts val="0"/>
              </a:spcBef>
              <a:spcAft>
                <a:spcPts val="0"/>
              </a:spcAft>
              <a:buClr>
                <a:srgbClr val="000000"/>
              </a:buClr>
              <a:buSzPts val="1100"/>
              <a:buFont typeface="Arial"/>
              <a:buNone/>
            </a:pPr>
            <a:r>
              <a:t/>
            </a:r>
            <a:endParaRPr b="1" sz="200">
              <a:solidFill>
                <a:srgbClr val="FF0000"/>
              </a:solidFill>
              <a:latin typeface="Roboto Condensed"/>
              <a:ea typeface="Roboto Condensed"/>
              <a:cs typeface="Roboto Condensed"/>
              <a:sym typeface="Roboto Condensed"/>
            </a:endParaRPr>
          </a:p>
          <a:p>
            <a:pPr indent="0" lvl="0" marL="0" rtl="0" algn="l">
              <a:lnSpc>
                <a:spcPct val="9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1,885.5K homes</a:t>
            </a:r>
            <a:endParaRPr sz="700">
              <a:solidFill>
                <a:srgbClr val="000000"/>
              </a:solidFill>
              <a:latin typeface="Oswald Light"/>
              <a:ea typeface="Oswald Light"/>
              <a:cs typeface="Oswald Light"/>
              <a:sym typeface="Oswald Light"/>
            </a:endParaRPr>
          </a:p>
          <a:p>
            <a:pPr indent="0" lvl="0" marL="0" rtl="0" algn="l">
              <a:lnSpc>
                <a:spcPct val="9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43 Distribution Zones</a:t>
            </a:r>
            <a:endParaRPr sz="700">
              <a:solidFill>
                <a:srgbClr val="000000"/>
              </a:solidFill>
              <a:latin typeface="Oswald Light"/>
              <a:ea typeface="Oswald Light"/>
              <a:cs typeface="Oswald Light"/>
              <a:sym typeface="Oswald Light"/>
            </a:endParaRPr>
          </a:p>
          <a:p>
            <a:pPr indent="0" lvl="0" marL="0" rtl="0" algn="l">
              <a:lnSpc>
                <a:spcPct val="9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12x per year</a:t>
            </a:r>
            <a:endParaRPr sz="700">
              <a:solidFill>
                <a:srgbClr val="000000"/>
              </a:solidFill>
              <a:latin typeface="Oswald Light"/>
              <a:ea typeface="Oswald Light"/>
              <a:cs typeface="Oswald Light"/>
              <a:sym typeface="Oswald Light"/>
            </a:endParaRPr>
          </a:p>
          <a:p>
            <a:pPr indent="0" lvl="0" marL="0" rtl="0" algn="l">
              <a:lnSpc>
                <a:spcPct val="95000"/>
              </a:lnSpc>
              <a:spcBef>
                <a:spcPts val="0"/>
              </a:spcBef>
              <a:spcAft>
                <a:spcPts val="0"/>
              </a:spcAft>
              <a:buNone/>
            </a:pPr>
            <a:r>
              <a:t/>
            </a:r>
            <a:endParaRPr sz="500">
              <a:solidFill>
                <a:srgbClr val="000000"/>
              </a:solidFill>
              <a:latin typeface="Oswald Light"/>
              <a:ea typeface="Oswald Light"/>
              <a:cs typeface="Oswald Light"/>
              <a:sym typeface="Oswald Light"/>
            </a:endParaRPr>
          </a:p>
          <a:p>
            <a:pPr indent="0" lvl="0" marL="0" rtl="0" algn="l">
              <a:lnSpc>
                <a:spcPct val="80000"/>
              </a:lnSpc>
              <a:spcBef>
                <a:spcPts val="0"/>
              </a:spcBef>
              <a:spcAft>
                <a:spcPts val="0"/>
              </a:spcAft>
              <a:buNone/>
            </a:pPr>
            <a:r>
              <a:rPr b="1" lang="en" sz="700">
                <a:solidFill>
                  <a:srgbClr val="404040"/>
                </a:solidFill>
                <a:latin typeface="Roboto Condensed"/>
                <a:ea typeface="Roboto Condensed"/>
                <a:cs typeface="Roboto Condensed"/>
                <a:sym typeface="Roboto Condensed"/>
              </a:rPr>
              <a:t>MONEY SAVER ENVELOPE </a:t>
            </a:r>
            <a:r>
              <a:rPr b="1" lang="en" sz="700">
                <a:solidFill>
                  <a:srgbClr val="FF0000"/>
                </a:solidFill>
                <a:latin typeface="Roboto Condensed"/>
                <a:ea typeface="Roboto Condensed"/>
                <a:cs typeface="Roboto Condensed"/>
                <a:sym typeface="Roboto Condensed"/>
              </a:rPr>
              <a:t>NIA</a:t>
            </a:r>
            <a:endParaRPr b="1" sz="700">
              <a:solidFill>
                <a:srgbClr val="FF0000"/>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t/>
            </a:r>
            <a:endParaRPr b="1" sz="200">
              <a:solidFill>
                <a:srgbClr val="FF0000"/>
              </a:solidFill>
              <a:latin typeface="Roboto Condensed"/>
              <a:ea typeface="Roboto Condensed"/>
              <a:cs typeface="Roboto Condensed"/>
              <a:sym typeface="Roboto Condensed"/>
            </a:endParaRPr>
          </a:p>
          <a:p>
            <a:pPr indent="0" lvl="0" marL="0" rtl="0" algn="l">
              <a:lnSpc>
                <a:spcPct val="9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87.5K homes</a:t>
            </a:r>
            <a:endParaRPr sz="700">
              <a:solidFill>
                <a:srgbClr val="000000"/>
              </a:solidFill>
              <a:latin typeface="Oswald Light"/>
              <a:ea typeface="Oswald Light"/>
              <a:cs typeface="Oswald Light"/>
              <a:sym typeface="Oswald Light"/>
            </a:endParaRPr>
          </a:p>
          <a:p>
            <a:pPr indent="0" lvl="0" marL="0" rtl="0" algn="l">
              <a:lnSpc>
                <a:spcPct val="9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7 Distribution Zones</a:t>
            </a:r>
            <a:endParaRPr sz="700">
              <a:solidFill>
                <a:srgbClr val="000000"/>
              </a:solidFill>
              <a:latin typeface="Oswald Light"/>
              <a:ea typeface="Oswald Light"/>
              <a:cs typeface="Oswald Light"/>
              <a:sym typeface="Oswald Light"/>
            </a:endParaRPr>
          </a:p>
          <a:p>
            <a:pPr indent="0" lvl="0" marL="0" rtl="0" algn="l">
              <a:lnSpc>
                <a:spcPct val="9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6x per year</a:t>
            </a:r>
            <a:endParaRPr sz="700">
              <a:solidFill>
                <a:srgbClr val="000000"/>
              </a:solidFill>
              <a:latin typeface="Oswald Light"/>
              <a:ea typeface="Oswald Light"/>
              <a:cs typeface="Oswald Light"/>
              <a:sym typeface="Oswald Light"/>
            </a:endParaRPr>
          </a:p>
        </p:txBody>
      </p:sp>
      <p:sp>
        <p:nvSpPr>
          <p:cNvPr id="375" name="Google Shape;375;p32"/>
          <p:cNvSpPr txBox="1"/>
          <p:nvPr/>
        </p:nvSpPr>
        <p:spPr>
          <a:xfrm>
            <a:off x="536550" y="647078"/>
            <a:ext cx="2278200" cy="2605800"/>
          </a:xfrm>
          <a:prstGeom prst="rect">
            <a:avLst/>
          </a:prstGeom>
          <a:noFill/>
          <a:ln>
            <a:noFill/>
          </a:ln>
        </p:spPr>
        <p:txBody>
          <a:bodyPr anchorCtr="0" anchor="t" bIns="17125" lIns="34275" spcFirstLastPara="1" rIns="34275" wrap="square" tIns="17125">
            <a:normAutofit/>
          </a:bodyPr>
          <a:lstStyle/>
          <a:p>
            <a:pPr indent="0" lvl="0" marL="0" rtl="0" algn="l">
              <a:lnSpc>
                <a:spcPct val="90000"/>
              </a:lnSpc>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MONEY SAVER MAGAZINE </a:t>
            </a:r>
            <a:r>
              <a:rPr b="1" lang="en" sz="700">
                <a:solidFill>
                  <a:srgbClr val="E81A41"/>
                </a:solidFill>
                <a:latin typeface="Roboto Condensed"/>
                <a:ea typeface="Roboto Condensed"/>
                <a:cs typeface="Roboto Condensed"/>
                <a:sym typeface="Roboto Condensed"/>
              </a:rPr>
              <a:t>KELOWNA</a:t>
            </a:r>
            <a:endParaRPr b="1" sz="700">
              <a:solidFill>
                <a:srgbClr val="E81A41"/>
              </a:solidFill>
              <a:latin typeface="Roboto Condensed"/>
              <a:ea typeface="Roboto Condensed"/>
              <a:cs typeface="Roboto Condensed"/>
              <a:sym typeface="Roboto Condensed"/>
            </a:endParaRPr>
          </a:p>
          <a:p>
            <a:pPr indent="0" lvl="0" marL="0" rtl="0" algn="l">
              <a:lnSpc>
                <a:spcPct val="90000"/>
              </a:lnSpc>
              <a:spcBef>
                <a:spcPts val="0"/>
              </a:spcBef>
              <a:spcAft>
                <a:spcPts val="0"/>
              </a:spcAft>
              <a:buClr>
                <a:srgbClr val="000000"/>
              </a:buClr>
              <a:buSzPts val="1100"/>
              <a:buFont typeface="Arial"/>
              <a:buNone/>
            </a:pPr>
            <a:r>
              <a:t/>
            </a:r>
            <a:endParaRPr b="1" sz="200">
              <a:solidFill>
                <a:srgbClr val="E81A41"/>
              </a:solidFill>
              <a:latin typeface="Roboto Condensed"/>
              <a:ea typeface="Roboto Condensed"/>
              <a:cs typeface="Roboto Condensed"/>
              <a:sym typeface="Roboto Condensed"/>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50K homes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 Distribution Zones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12x per year</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t/>
            </a:r>
            <a:endParaRPr sz="500">
              <a:solidFill>
                <a:srgbClr val="000000"/>
              </a:solidFill>
              <a:latin typeface="Oswald Light"/>
              <a:ea typeface="Oswald Light"/>
              <a:cs typeface="Oswald Light"/>
              <a:sym typeface="Oswald Light"/>
            </a:endParaRPr>
          </a:p>
          <a:p>
            <a:pPr indent="0" lvl="0" marL="0" rtl="0" algn="l">
              <a:lnSpc>
                <a:spcPct val="90000"/>
              </a:lnSpc>
              <a:spcBef>
                <a:spcPts val="0"/>
              </a:spcBef>
              <a:spcAft>
                <a:spcPts val="0"/>
              </a:spcAft>
              <a:buNone/>
            </a:pPr>
            <a:r>
              <a:rPr b="1" lang="en" sz="700">
                <a:solidFill>
                  <a:srgbClr val="404040"/>
                </a:solidFill>
                <a:latin typeface="Roboto Condensed"/>
                <a:ea typeface="Roboto Condensed"/>
                <a:cs typeface="Roboto Condensed"/>
                <a:sym typeface="Roboto Condensed"/>
              </a:rPr>
              <a:t>MONEY SAVER ENVELOPE  </a:t>
            </a:r>
            <a:r>
              <a:rPr b="1" lang="en" sz="700">
                <a:solidFill>
                  <a:srgbClr val="E81A41"/>
                </a:solidFill>
                <a:latin typeface="Roboto Condensed"/>
                <a:ea typeface="Roboto Condensed"/>
                <a:cs typeface="Roboto Condensed"/>
                <a:sym typeface="Roboto Condensed"/>
              </a:rPr>
              <a:t>VANCOUVER</a:t>
            </a:r>
            <a:endParaRPr b="1" sz="700">
              <a:solidFill>
                <a:srgbClr val="E81A41"/>
              </a:solidFill>
              <a:latin typeface="Roboto Condensed"/>
              <a:ea typeface="Roboto Condensed"/>
              <a:cs typeface="Roboto Condensed"/>
              <a:sym typeface="Roboto Condensed"/>
            </a:endParaRPr>
          </a:p>
          <a:p>
            <a:pPr indent="0" lvl="0" marL="0" rtl="0" algn="l">
              <a:lnSpc>
                <a:spcPct val="90000"/>
              </a:lnSpc>
              <a:spcBef>
                <a:spcPts val="0"/>
              </a:spcBef>
              <a:spcAft>
                <a:spcPts val="0"/>
              </a:spcAft>
              <a:buClr>
                <a:srgbClr val="000000"/>
              </a:buClr>
              <a:buSzPts val="1100"/>
              <a:buFont typeface="Arial"/>
              <a:buNone/>
            </a:pPr>
            <a:r>
              <a:t/>
            </a:r>
            <a:endParaRPr b="1" sz="200">
              <a:solidFill>
                <a:srgbClr val="E81A41"/>
              </a:solidFill>
              <a:latin typeface="Roboto Condensed"/>
              <a:ea typeface="Roboto Condensed"/>
              <a:cs typeface="Roboto Condensed"/>
              <a:sym typeface="Roboto Condensed"/>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525K homes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43 Distribution Zones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11x per year</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t/>
            </a:r>
            <a:endParaRPr sz="500">
              <a:solidFill>
                <a:srgbClr val="000000"/>
              </a:solidFill>
              <a:latin typeface="Oswald Light"/>
              <a:ea typeface="Oswald Light"/>
              <a:cs typeface="Oswald Light"/>
              <a:sym typeface="Oswald Light"/>
            </a:endParaRPr>
          </a:p>
          <a:p>
            <a:pPr indent="0" lvl="0" marL="0" rtl="0" algn="l">
              <a:lnSpc>
                <a:spcPct val="90000"/>
              </a:lnSpc>
              <a:spcBef>
                <a:spcPts val="0"/>
              </a:spcBef>
              <a:spcAft>
                <a:spcPts val="0"/>
              </a:spcAft>
              <a:buNone/>
            </a:pPr>
            <a:r>
              <a:rPr b="1" lang="en" sz="700">
                <a:solidFill>
                  <a:srgbClr val="404040"/>
                </a:solidFill>
                <a:latin typeface="Roboto Condensed"/>
                <a:ea typeface="Roboto Condensed"/>
                <a:cs typeface="Roboto Condensed"/>
                <a:sym typeface="Roboto Condensed"/>
              </a:rPr>
              <a:t>MONEY SAVER ENVELOPE </a:t>
            </a:r>
            <a:r>
              <a:rPr b="1" lang="en" sz="700">
                <a:solidFill>
                  <a:srgbClr val="E81A41"/>
                </a:solidFill>
                <a:latin typeface="Roboto Condensed"/>
                <a:ea typeface="Roboto Condensed"/>
                <a:cs typeface="Roboto Condensed"/>
                <a:sym typeface="Roboto Condensed"/>
              </a:rPr>
              <a:t>VICTORIA</a:t>
            </a:r>
            <a:endParaRPr b="1" sz="700">
              <a:solidFill>
                <a:srgbClr val="E81A41"/>
              </a:solidFill>
              <a:latin typeface="Roboto Condensed"/>
              <a:ea typeface="Roboto Condensed"/>
              <a:cs typeface="Roboto Condensed"/>
              <a:sym typeface="Roboto Condensed"/>
            </a:endParaRPr>
          </a:p>
          <a:p>
            <a:pPr indent="0" lvl="0" marL="0" rtl="0" algn="l">
              <a:lnSpc>
                <a:spcPct val="90000"/>
              </a:lnSpc>
              <a:spcBef>
                <a:spcPts val="0"/>
              </a:spcBef>
              <a:spcAft>
                <a:spcPts val="0"/>
              </a:spcAft>
              <a:buNone/>
            </a:pPr>
            <a:r>
              <a:t/>
            </a:r>
            <a:endParaRPr b="1" sz="200">
              <a:solidFill>
                <a:srgbClr val="E81A41"/>
              </a:solidFill>
              <a:latin typeface="Roboto Condensed"/>
              <a:ea typeface="Roboto Condensed"/>
              <a:cs typeface="Roboto Condensed"/>
              <a:sym typeface="Roboto Condensed"/>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125K homes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10 Distribution Zones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11x per year</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100"/>
              <a:buFont typeface="Arial"/>
              <a:buNone/>
            </a:pPr>
            <a:r>
              <a:t/>
            </a:r>
            <a:endParaRPr sz="700">
              <a:latin typeface="Oswald Light"/>
              <a:ea typeface="Oswald Light"/>
              <a:cs typeface="Oswald Light"/>
              <a:sym typeface="Oswald Light"/>
            </a:endParaRPr>
          </a:p>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DRMG SOLO PLUS </a:t>
            </a:r>
            <a:r>
              <a:rPr b="1" lang="en" sz="700">
                <a:solidFill>
                  <a:srgbClr val="E81A41"/>
                </a:solidFill>
                <a:latin typeface="Roboto Condensed"/>
                <a:ea typeface="Roboto Condensed"/>
                <a:cs typeface="Roboto Condensed"/>
                <a:sym typeface="Roboto Condensed"/>
              </a:rPr>
              <a:t>DUNCAN, SIDNEY, </a:t>
            </a:r>
            <a:endParaRPr b="1" sz="700">
              <a:solidFill>
                <a:srgbClr val="E81A41"/>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700">
                <a:solidFill>
                  <a:srgbClr val="E81A41"/>
                </a:solidFill>
                <a:latin typeface="Roboto Condensed"/>
                <a:ea typeface="Roboto Condensed"/>
                <a:cs typeface="Roboto Condensed"/>
                <a:sym typeface="Roboto Condensed"/>
              </a:rPr>
              <a:t>SOOKE, AGASSIZ</a:t>
            </a:r>
            <a:endParaRPr b="1" sz="700">
              <a:solidFill>
                <a:srgbClr val="E81A41"/>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t/>
            </a:r>
            <a:endParaRPr b="1" sz="200">
              <a:solidFill>
                <a:srgbClr val="E81A41"/>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30K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 Distribution Zones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8 per year</a:t>
            </a:r>
            <a:endParaRPr sz="700">
              <a:latin typeface="Oswald Light"/>
              <a:ea typeface="Oswald Light"/>
              <a:cs typeface="Oswald Light"/>
              <a:sym typeface="Oswald Light"/>
            </a:endParaRPr>
          </a:p>
        </p:txBody>
      </p:sp>
      <p:sp>
        <p:nvSpPr>
          <p:cNvPr id="376" name="Google Shape;376;p32"/>
          <p:cNvSpPr txBox="1"/>
          <p:nvPr/>
        </p:nvSpPr>
        <p:spPr>
          <a:xfrm>
            <a:off x="2917475" y="1602200"/>
            <a:ext cx="1151100" cy="843000"/>
          </a:xfrm>
          <a:prstGeom prst="rect">
            <a:avLst/>
          </a:prstGeom>
          <a:noFill/>
          <a:ln>
            <a:noFill/>
          </a:ln>
        </p:spPr>
        <p:txBody>
          <a:bodyPr anchorCtr="0" anchor="t" bIns="17125" lIns="34275" spcFirstLastPara="1" rIns="34275" wrap="square" tIns="17125">
            <a:normAutofit/>
          </a:bodyPr>
          <a:lstStyle/>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MONEY SAVER </a:t>
            </a:r>
            <a:endParaRPr b="1" sz="700">
              <a:solidFill>
                <a:srgbClr val="40404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ENVELOPE </a:t>
            </a:r>
            <a:r>
              <a:rPr b="1" lang="en" sz="700">
                <a:solidFill>
                  <a:srgbClr val="EA203B"/>
                </a:solidFill>
                <a:latin typeface="Roboto Condensed"/>
                <a:ea typeface="Roboto Condensed"/>
                <a:cs typeface="Roboto Condensed"/>
                <a:sym typeface="Roboto Condensed"/>
              </a:rPr>
              <a:t>EDMONTON</a:t>
            </a:r>
            <a:endParaRPr b="1" sz="700">
              <a:solidFill>
                <a:srgbClr val="EA203B"/>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137.5K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11 Distribution Zones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11x per year</a:t>
            </a:r>
            <a:endParaRPr sz="700">
              <a:solidFill>
                <a:srgbClr val="000000"/>
              </a:solidFill>
              <a:latin typeface="Oswald Light"/>
              <a:ea typeface="Oswald Light"/>
              <a:cs typeface="Oswald Light"/>
              <a:sym typeface="Oswald Light"/>
            </a:endParaRPr>
          </a:p>
        </p:txBody>
      </p:sp>
      <p:sp>
        <p:nvSpPr>
          <p:cNvPr id="377" name="Google Shape;377;p32"/>
          <p:cNvSpPr/>
          <p:nvPr/>
        </p:nvSpPr>
        <p:spPr>
          <a:xfrm>
            <a:off x="4068686" y="3166491"/>
            <a:ext cx="102600" cy="1008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32"/>
          <p:cNvCxnSpPr/>
          <p:nvPr/>
        </p:nvCxnSpPr>
        <p:spPr>
          <a:xfrm flipH="1">
            <a:off x="4120050" y="647775"/>
            <a:ext cx="20400" cy="2521500"/>
          </a:xfrm>
          <a:prstGeom prst="straightConnector1">
            <a:avLst/>
          </a:prstGeom>
          <a:noFill/>
          <a:ln cap="flat" cmpd="sng" w="9525">
            <a:solidFill>
              <a:srgbClr val="E81A41"/>
            </a:solidFill>
            <a:prstDash val="dot"/>
            <a:round/>
            <a:headEnd len="med" w="med" type="none"/>
            <a:tailEnd len="med" w="med" type="none"/>
          </a:ln>
        </p:spPr>
      </p:cxnSp>
      <p:sp>
        <p:nvSpPr>
          <p:cNvPr id="379" name="Google Shape;379;p32"/>
          <p:cNvSpPr txBox="1"/>
          <p:nvPr/>
        </p:nvSpPr>
        <p:spPr>
          <a:xfrm>
            <a:off x="4105426" y="4184525"/>
            <a:ext cx="1102500" cy="843000"/>
          </a:xfrm>
          <a:prstGeom prst="rect">
            <a:avLst/>
          </a:prstGeom>
          <a:noFill/>
          <a:ln>
            <a:noFill/>
          </a:ln>
        </p:spPr>
        <p:txBody>
          <a:bodyPr anchorCtr="0" anchor="t" bIns="17125" lIns="34275" spcFirstLastPara="1" rIns="34275" wrap="square" tIns="17125">
            <a:normAutofit/>
          </a:bodyPr>
          <a:lstStyle/>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MONEY SAVER </a:t>
            </a:r>
            <a:endParaRPr b="1" sz="700">
              <a:solidFill>
                <a:srgbClr val="40404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MAGAZINE </a:t>
            </a:r>
            <a:r>
              <a:rPr b="1" lang="en" sz="700">
                <a:solidFill>
                  <a:srgbClr val="EA203B"/>
                </a:solidFill>
                <a:latin typeface="Roboto Condensed"/>
                <a:ea typeface="Roboto Condensed"/>
                <a:cs typeface="Roboto Condensed"/>
                <a:sym typeface="Roboto Condensed"/>
              </a:rPr>
              <a:t>WINNIPEG</a:t>
            </a:r>
            <a:endParaRPr b="1" sz="700">
              <a:solidFill>
                <a:srgbClr val="EA203B"/>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4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120K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 Distribution Zones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8x per year</a:t>
            </a:r>
            <a:endParaRPr sz="700">
              <a:solidFill>
                <a:srgbClr val="000000"/>
              </a:solidFill>
              <a:latin typeface="Oswald Light"/>
              <a:ea typeface="Oswald Light"/>
              <a:cs typeface="Oswald Light"/>
              <a:sym typeface="Oswald Light"/>
            </a:endParaRPr>
          </a:p>
        </p:txBody>
      </p:sp>
      <p:sp>
        <p:nvSpPr>
          <p:cNvPr id="380" name="Google Shape;380;p32"/>
          <p:cNvSpPr txBox="1"/>
          <p:nvPr/>
        </p:nvSpPr>
        <p:spPr>
          <a:xfrm>
            <a:off x="1557032" y="4007111"/>
            <a:ext cx="513900" cy="4314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rgbClr val="FFFFFF"/>
                </a:solidFill>
                <a:latin typeface="Oswald"/>
                <a:ea typeface="Oswald"/>
                <a:cs typeface="Oswald"/>
                <a:sym typeface="Oswald"/>
              </a:rPr>
              <a:t>700K</a:t>
            </a:r>
            <a:endParaRPr b="1" sz="1200">
              <a:solidFill>
                <a:srgbClr val="FFFFFF"/>
              </a:solidFill>
              <a:latin typeface="Oswald"/>
              <a:ea typeface="Oswald"/>
              <a:cs typeface="Oswald"/>
              <a:sym typeface="Oswald"/>
            </a:endParaRPr>
          </a:p>
          <a:p>
            <a:pPr indent="0" lvl="0" marL="0" rtl="0" algn="l">
              <a:spcBef>
                <a:spcPts val="0"/>
              </a:spcBef>
              <a:spcAft>
                <a:spcPts val="0"/>
              </a:spcAft>
              <a:buNone/>
            </a:pPr>
            <a:r>
              <a:rPr lang="en" sz="700">
                <a:solidFill>
                  <a:srgbClr val="FFFFFF"/>
                </a:solidFill>
                <a:latin typeface="Oswald"/>
                <a:ea typeface="Oswald"/>
                <a:cs typeface="Oswald"/>
                <a:sym typeface="Oswald"/>
              </a:rPr>
              <a:t>HOMES</a:t>
            </a:r>
            <a:endParaRPr sz="700">
              <a:solidFill>
                <a:srgbClr val="FFFFFF"/>
              </a:solidFill>
              <a:latin typeface="Oswald"/>
              <a:ea typeface="Oswald"/>
              <a:cs typeface="Oswald"/>
              <a:sym typeface="Oswald"/>
            </a:endParaRPr>
          </a:p>
        </p:txBody>
      </p:sp>
      <p:sp>
        <p:nvSpPr>
          <p:cNvPr id="381" name="Google Shape;381;p32"/>
          <p:cNvSpPr/>
          <p:nvPr/>
        </p:nvSpPr>
        <p:spPr>
          <a:xfrm>
            <a:off x="5324462" y="2705366"/>
            <a:ext cx="102600" cy="1008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2"/>
          <p:cNvSpPr txBox="1"/>
          <p:nvPr/>
        </p:nvSpPr>
        <p:spPr>
          <a:xfrm>
            <a:off x="2284263" y="3839311"/>
            <a:ext cx="652800" cy="5565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rgbClr val="FFFFFF"/>
                </a:solidFill>
                <a:latin typeface="Oswald"/>
                <a:ea typeface="Oswald"/>
                <a:cs typeface="Oswald"/>
                <a:sym typeface="Oswald"/>
              </a:rPr>
              <a:t>137.5K</a:t>
            </a:r>
            <a:endParaRPr b="1" sz="12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rPr lang="en" sz="700">
                <a:solidFill>
                  <a:srgbClr val="FFFFFF"/>
                </a:solidFill>
                <a:latin typeface="Oswald"/>
                <a:ea typeface="Oswald"/>
                <a:cs typeface="Oswald"/>
                <a:sym typeface="Oswald"/>
              </a:rPr>
              <a:t>HOMES</a:t>
            </a:r>
            <a:endParaRPr sz="700">
              <a:solidFill>
                <a:srgbClr val="FFFFFF"/>
              </a:solidFill>
              <a:latin typeface="Oswald"/>
              <a:ea typeface="Oswald"/>
              <a:cs typeface="Oswald"/>
              <a:sym typeface="Oswald"/>
            </a:endParaRPr>
          </a:p>
          <a:p>
            <a:pPr indent="0" lvl="0" marL="0" rtl="0" algn="l">
              <a:spcBef>
                <a:spcPts val="0"/>
              </a:spcBef>
              <a:spcAft>
                <a:spcPts val="0"/>
              </a:spcAft>
              <a:buNone/>
            </a:pPr>
            <a:r>
              <a:t/>
            </a:r>
            <a:endParaRPr b="1" sz="900">
              <a:solidFill>
                <a:srgbClr val="FFFFFF"/>
              </a:solidFill>
              <a:latin typeface="Oswald"/>
              <a:ea typeface="Oswald"/>
              <a:cs typeface="Oswald"/>
              <a:sym typeface="Oswald"/>
            </a:endParaRPr>
          </a:p>
        </p:txBody>
      </p:sp>
      <p:sp>
        <p:nvSpPr>
          <p:cNvPr id="383" name="Google Shape;383;p32"/>
          <p:cNvSpPr txBox="1"/>
          <p:nvPr/>
        </p:nvSpPr>
        <p:spPr>
          <a:xfrm>
            <a:off x="5443649" y="3824788"/>
            <a:ext cx="1570200" cy="1762500"/>
          </a:xfrm>
          <a:prstGeom prst="rect">
            <a:avLst/>
          </a:prstGeom>
          <a:noFill/>
          <a:ln>
            <a:noFill/>
          </a:ln>
        </p:spPr>
        <p:txBody>
          <a:bodyPr anchorCtr="0" anchor="t" bIns="17125" lIns="34275" spcFirstLastPara="1" rIns="34275" wrap="square" tIns="17125">
            <a:normAutofit/>
          </a:bodyPr>
          <a:lstStyle/>
          <a:p>
            <a:pPr indent="0" lvl="0" marL="0" rtl="0" algn="l">
              <a:lnSpc>
                <a:spcPct val="90000"/>
              </a:lnSpc>
              <a:spcBef>
                <a:spcPts val="0"/>
              </a:spcBef>
              <a:spcAft>
                <a:spcPts val="0"/>
              </a:spcAft>
              <a:buClr>
                <a:srgbClr val="000000"/>
              </a:buClr>
              <a:buSzPts val="1018"/>
              <a:buFont typeface="Arial"/>
              <a:buNone/>
            </a:pPr>
            <a:r>
              <a:rPr b="1" lang="en" sz="640">
                <a:solidFill>
                  <a:srgbClr val="404040"/>
                </a:solidFill>
                <a:latin typeface="Roboto Condensed"/>
                <a:ea typeface="Roboto Condensed"/>
                <a:cs typeface="Roboto Condensed"/>
                <a:sym typeface="Roboto Condensed"/>
              </a:rPr>
              <a:t>MONEY SAVER ENVELOPE </a:t>
            </a:r>
            <a:r>
              <a:rPr b="1" lang="en" sz="640">
                <a:solidFill>
                  <a:srgbClr val="FF0000"/>
                </a:solidFill>
                <a:latin typeface="Roboto Condensed"/>
                <a:ea typeface="Roboto Condensed"/>
                <a:cs typeface="Roboto Condensed"/>
                <a:sym typeface="Roboto Condensed"/>
              </a:rPr>
              <a:t>MONTREAL</a:t>
            </a:r>
            <a:endParaRPr b="1" sz="640">
              <a:solidFill>
                <a:srgbClr val="FF0000"/>
              </a:solidFill>
              <a:latin typeface="Roboto Condensed"/>
              <a:ea typeface="Roboto Condensed"/>
              <a:cs typeface="Roboto Condensed"/>
              <a:sym typeface="Roboto Condensed"/>
            </a:endParaRPr>
          </a:p>
          <a:p>
            <a:pPr indent="0" lvl="0" marL="0" rtl="0" algn="l">
              <a:lnSpc>
                <a:spcPct val="90000"/>
              </a:lnSpc>
              <a:spcBef>
                <a:spcPts val="0"/>
              </a:spcBef>
              <a:spcAft>
                <a:spcPts val="0"/>
              </a:spcAft>
              <a:buClr>
                <a:srgbClr val="000000"/>
              </a:buClr>
              <a:buSzPts val="1018"/>
              <a:buFont typeface="Arial"/>
              <a:buNone/>
            </a:pPr>
            <a:r>
              <a:t/>
            </a:r>
            <a:endParaRPr b="1" sz="177">
              <a:solidFill>
                <a:srgbClr val="FF0000"/>
              </a:solidFill>
              <a:latin typeface="Roboto Condensed"/>
              <a:ea typeface="Roboto Condensed"/>
              <a:cs typeface="Roboto Condensed"/>
              <a:sym typeface="Roboto Condensed"/>
            </a:endParaRPr>
          </a:p>
          <a:p>
            <a:pPr indent="0" lvl="0" marL="0" rtl="0" algn="l">
              <a:lnSpc>
                <a:spcPct val="105000"/>
              </a:lnSpc>
              <a:spcBef>
                <a:spcPts val="0"/>
              </a:spcBef>
              <a:spcAft>
                <a:spcPts val="0"/>
              </a:spcAft>
              <a:buSzPts val="1018"/>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Reaching 900K homes</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SzPts val="1018"/>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Across 70 Distribution Zones</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SzPts val="1018"/>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Published 10x per year</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SzPts val="1018"/>
              <a:buNone/>
            </a:pPr>
            <a:r>
              <a:t/>
            </a:r>
            <a:endParaRPr sz="270">
              <a:solidFill>
                <a:srgbClr val="000000"/>
              </a:solidFill>
              <a:latin typeface="Oswald Light"/>
              <a:ea typeface="Oswald Light"/>
              <a:cs typeface="Oswald Light"/>
              <a:sym typeface="Oswald Light"/>
            </a:endParaRPr>
          </a:p>
          <a:p>
            <a:pPr indent="0" lvl="0" marL="0" rtl="0" algn="l">
              <a:lnSpc>
                <a:spcPct val="90000"/>
              </a:lnSpc>
              <a:spcBef>
                <a:spcPts val="0"/>
              </a:spcBef>
              <a:spcAft>
                <a:spcPts val="0"/>
              </a:spcAft>
              <a:buClr>
                <a:srgbClr val="000000"/>
              </a:buClr>
              <a:buSzPts val="1018"/>
              <a:buFont typeface="Arial"/>
              <a:buNone/>
            </a:pPr>
            <a:r>
              <a:rPr b="1" lang="en" sz="640">
                <a:solidFill>
                  <a:srgbClr val="404040"/>
                </a:solidFill>
                <a:latin typeface="Roboto Condensed"/>
                <a:ea typeface="Roboto Condensed"/>
                <a:cs typeface="Roboto Condensed"/>
                <a:sym typeface="Roboto Condensed"/>
              </a:rPr>
              <a:t>PROMAISON SOLO PLUS </a:t>
            </a:r>
            <a:r>
              <a:rPr b="1" lang="en" sz="640">
                <a:solidFill>
                  <a:srgbClr val="FF0000"/>
                </a:solidFill>
                <a:latin typeface="Roboto Condensed"/>
                <a:ea typeface="Roboto Condensed"/>
                <a:cs typeface="Roboto Condensed"/>
                <a:sym typeface="Roboto Condensed"/>
              </a:rPr>
              <a:t>MONTREAL</a:t>
            </a:r>
            <a:endParaRPr b="1" sz="640">
              <a:solidFill>
                <a:srgbClr val="FF0000"/>
              </a:solidFill>
              <a:latin typeface="Roboto Condensed"/>
              <a:ea typeface="Roboto Condensed"/>
              <a:cs typeface="Roboto Condensed"/>
              <a:sym typeface="Roboto Condensed"/>
            </a:endParaRPr>
          </a:p>
          <a:p>
            <a:pPr indent="0" lvl="0" marL="0" rtl="0" algn="l">
              <a:lnSpc>
                <a:spcPct val="90000"/>
              </a:lnSpc>
              <a:spcBef>
                <a:spcPts val="0"/>
              </a:spcBef>
              <a:spcAft>
                <a:spcPts val="0"/>
              </a:spcAft>
              <a:buClr>
                <a:srgbClr val="000000"/>
              </a:buClr>
              <a:buSzPts val="1018"/>
              <a:buFont typeface="Arial"/>
              <a:buNone/>
            </a:pPr>
            <a:r>
              <a:t/>
            </a:r>
            <a:endParaRPr b="1" sz="177">
              <a:solidFill>
                <a:srgbClr val="FF0000"/>
              </a:solidFill>
              <a:latin typeface="Roboto Condensed"/>
              <a:ea typeface="Roboto Condensed"/>
              <a:cs typeface="Roboto Condensed"/>
              <a:sym typeface="Roboto Condensed"/>
            </a:endParaRPr>
          </a:p>
          <a:p>
            <a:pPr indent="0" lvl="0" marL="0" rtl="0" algn="l">
              <a:lnSpc>
                <a:spcPct val="105000"/>
              </a:lnSpc>
              <a:spcBef>
                <a:spcPts val="0"/>
              </a:spcBef>
              <a:spcAft>
                <a:spcPts val="0"/>
              </a:spcAft>
              <a:buClr>
                <a:srgbClr val="000000"/>
              </a:buClr>
              <a:buSzPts val="1018"/>
              <a:buFont typeface="Arial"/>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Reaching 100K </a:t>
            </a:r>
            <a:r>
              <a:rPr lang="en" sz="640">
                <a:solidFill>
                  <a:srgbClr val="000000"/>
                </a:solidFill>
                <a:latin typeface="Oswald Light"/>
                <a:ea typeface="Oswald Light"/>
                <a:cs typeface="Oswald Light"/>
                <a:sym typeface="Oswald Light"/>
              </a:rPr>
              <a:t>homes</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Across 2 Distribution Zones</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rPr lang="en" sz="640">
                <a:solidFill>
                  <a:srgbClr val="E81A41"/>
                </a:solidFill>
                <a:latin typeface="Oswald Light"/>
                <a:ea typeface="Oswald Light"/>
                <a:cs typeface="Oswald Light"/>
                <a:sym typeface="Oswald Light"/>
              </a:rPr>
              <a:t>• </a:t>
            </a:r>
            <a:r>
              <a:rPr lang="en" sz="640">
                <a:solidFill>
                  <a:srgbClr val="000000"/>
                </a:solidFill>
                <a:latin typeface="Oswald Light"/>
                <a:ea typeface="Oswald Light"/>
                <a:cs typeface="Oswald Light"/>
                <a:sym typeface="Oswald Light"/>
              </a:rPr>
              <a:t>Published 4x per year</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t/>
            </a:r>
            <a:endParaRPr sz="27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018"/>
              <a:buFont typeface="Arial"/>
              <a:buNone/>
            </a:pPr>
            <a:r>
              <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SzPts val="1018"/>
              <a:buNone/>
            </a:pPr>
            <a:r>
              <a:t/>
            </a:r>
            <a:endParaRPr sz="64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SzPts val="1018"/>
              <a:buNone/>
            </a:pPr>
            <a:r>
              <a:t/>
            </a:r>
            <a:endParaRPr sz="640">
              <a:solidFill>
                <a:srgbClr val="000000"/>
              </a:solidFill>
              <a:latin typeface="Oswald Light"/>
              <a:ea typeface="Oswald Light"/>
              <a:cs typeface="Oswald Light"/>
              <a:sym typeface="Oswald Light"/>
            </a:endParaRPr>
          </a:p>
        </p:txBody>
      </p:sp>
      <p:sp>
        <p:nvSpPr>
          <p:cNvPr id="384" name="Google Shape;384;p32"/>
          <p:cNvSpPr txBox="1"/>
          <p:nvPr/>
        </p:nvSpPr>
        <p:spPr>
          <a:xfrm>
            <a:off x="5425249" y="647073"/>
            <a:ext cx="1460400" cy="1251600"/>
          </a:xfrm>
          <a:prstGeom prst="rect">
            <a:avLst/>
          </a:prstGeom>
          <a:noFill/>
          <a:ln>
            <a:noFill/>
          </a:ln>
        </p:spPr>
        <p:txBody>
          <a:bodyPr anchorCtr="0" anchor="t" bIns="17125" lIns="34275" spcFirstLastPara="1" rIns="34275" wrap="square" tIns="17125">
            <a:normAutofit/>
          </a:bodyPr>
          <a:lstStyle/>
          <a:p>
            <a:pPr indent="0" lvl="0" marL="0" rtl="0" algn="l">
              <a:lnSpc>
                <a:spcPct val="90000"/>
              </a:lnSpc>
              <a:spcBef>
                <a:spcPts val="0"/>
              </a:spcBef>
              <a:spcAft>
                <a:spcPts val="0"/>
              </a:spcAft>
              <a:buNone/>
            </a:pPr>
            <a:r>
              <a:rPr b="1" lang="en" sz="700">
                <a:solidFill>
                  <a:srgbClr val="404040"/>
                </a:solidFill>
                <a:latin typeface="Roboto Condensed"/>
                <a:ea typeface="Roboto Condensed"/>
                <a:cs typeface="Roboto Condensed"/>
                <a:sym typeface="Roboto Condensed"/>
              </a:rPr>
              <a:t>AD SAVE MAGAZINE </a:t>
            </a:r>
            <a:r>
              <a:rPr b="1" lang="en" sz="700">
                <a:solidFill>
                  <a:srgbClr val="FF0000"/>
                </a:solidFill>
                <a:latin typeface="Roboto Condensed"/>
                <a:ea typeface="Roboto Condensed"/>
                <a:cs typeface="Roboto Condensed"/>
                <a:sym typeface="Roboto Condensed"/>
              </a:rPr>
              <a:t>WESTERN ON</a:t>
            </a:r>
            <a:endParaRPr b="1" sz="700">
              <a:solidFill>
                <a:srgbClr val="FF0000"/>
              </a:solidFill>
              <a:latin typeface="Roboto Condensed"/>
              <a:ea typeface="Roboto Condensed"/>
              <a:cs typeface="Roboto Condensed"/>
              <a:sym typeface="Roboto Condensed"/>
            </a:endParaRPr>
          </a:p>
          <a:p>
            <a:pPr indent="0" lvl="0" marL="0" rtl="0" algn="l">
              <a:lnSpc>
                <a:spcPct val="90000"/>
              </a:lnSpc>
              <a:spcBef>
                <a:spcPts val="0"/>
              </a:spcBef>
              <a:spcAft>
                <a:spcPts val="0"/>
              </a:spcAft>
              <a:buNone/>
            </a:pPr>
            <a:r>
              <a:t/>
            </a:r>
            <a:endParaRPr b="1" sz="200">
              <a:solidFill>
                <a:srgbClr val="FF0000"/>
              </a:solidFill>
              <a:latin typeface="Roboto Condensed"/>
              <a:ea typeface="Roboto Condensed"/>
              <a:cs typeface="Roboto Condensed"/>
              <a:sym typeface="Roboto Condensed"/>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458K homes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6 Distribution Zones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11x per year</a:t>
            </a:r>
            <a:endParaRPr sz="700">
              <a:solidFill>
                <a:srgbClr val="000000"/>
              </a:solidFill>
              <a:latin typeface="Oswald Light"/>
              <a:ea typeface="Oswald Light"/>
              <a:cs typeface="Oswald Light"/>
              <a:sym typeface="Oswald Light"/>
            </a:endParaRPr>
          </a:p>
          <a:p>
            <a:pPr indent="0" lvl="0" marL="0" rtl="0" algn="l">
              <a:lnSpc>
                <a:spcPct val="90000"/>
              </a:lnSpc>
              <a:spcBef>
                <a:spcPts val="0"/>
              </a:spcBef>
              <a:spcAft>
                <a:spcPts val="0"/>
              </a:spcAft>
              <a:buNone/>
            </a:pPr>
            <a:r>
              <a:t/>
            </a:r>
            <a:endParaRPr b="1" sz="500">
              <a:solidFill>
                <a:srgbClr val="404040"/>
              </a:solidFill>
              <a:latin typeface="Roboto Condensed"/>
              <a:ea typeface="Roboto Condensed"/>
              <a:cs typeface="Roboto Condensed"/>
              <a:sym typeface="Roboto Condensed"/>
            </a:endParaRPr>
          </a:p>
          <a:p>
            <a:pPr indent="0" lvl="0" marL="0" rtl="0" algn="l">
              <a:lnSpc>
                <a:spcPct val="90000"/>
              </a:lnSpc>
              <a:spcBef>
                <a:spcPts val="0"/>
              </a:spcBef>
              <a:spcAft>
                <a:spcPts val="0"/>
              </a:spcAft>
              <a:buNone/>
            </a:pPr>
            <a:r>
              <a:rPr b="1" lang="en" sz="700">
                <a:solidFill>
                  <a:srgbClr val="404040"/>
                </a:solidFill>
                <a:latin typeface="Roboto Condensed"/>
                <a:ea typeface="Roboto Condensed"/>
                <a:cs typeface="Roboto Condensed"/>
                <a:sym typeface="Roboto Condensed"/>
              </a:rPr>
              <a:t>HOME SAVER MAGAZINE </a:t>
            </a:r>
            <a:r>
              <a:rPr b="1" lang="en" sz="700">
                <a:solidFill>
                  <a:srgbClr val="FF0000"/>
                </a:solidFill>
                <a:latin typeface="Roboto Condensed"/>
                <a:ea typeface="Roboto Condensed"/>
                <a:cs typeface="Roboto Condensed"/>
                <a:sym typeface="Roboto Condensed"/>
              </a:rPr>
              <a:t>GTA</a:t>
            </a:r>
            <a:endParaRPr b="1" sz="700">
              <a:solidFill>
                <a:srgbClr val="FF0000"/>
              </a:solidFill>
              <a:latin typeface="Roboto Condensed"/>
              <a:ea typeface="Roboto Condensed"/>
              <a:cs typeface="Roboto Condensed"/>
              <a:sym typeface="Roboto Condensed"/>
            </a:endParaRPr>
          </a:p>
          <a:p>
            <a:pPr indent="0" lvl="0" marL="0" rtl="0" algn="l">
              <a:lnSpc>
                <a:spcPct val="90000"/>
              </a:lnSpc>
              <a:spcBef>
                <a:spcPts val="0"/>
              </a:spcBef>
              <a:spcAft>
                <a:spcPts val="0"/>
              </a:spcAft>
              <a:buNone/>
            </a:pPr>
            <a:r>
              <a:t/>
            </a:r>
            <a:endParaRPr b="1" sz="200">
              <a:solidFill>
                <a:srgbClr val="FF0000"/>
              </a:solidFill>
              <a:latin typeface="Roboto Condensed"/>
              <a:ea typeface="Roboto Condensed"/>
              <a:cs typeface="Roboto Condensed"/>
              <a:sym typeface="Roboto Condensed"/>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800K homes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4 Distribution Zones</a:t>
            </a:r>
            <a:endParaRPr sz="700">
              <a:solidFill>
                <a:srgbClr val="000000"/>
              </a:solidFill>
              <a:latin typeface="Oswald Light"/>
              <a:ea typeface="Oswald Light"/>
              <a:cs typeface="Oswald Light"/>
              <a:sym typeface="Oswald Light"/>
            </a:endParaRPr>
          </a:p>
          <a:p>
            <a:pPr indent="0" lvl="0" marL="0" rtl="0" algn="l">
              <a:lnSpc>
                <a:spcPct val="105000"/>
              </a:lnSpc>
              <a:spcBef>
                <a:spcPts val="0"/>
              </a:spcBef>
              <a:spcAft>
                <a:spcPts val="0"/>
              </a:spcAft>
              <a:buClr>
                <a:srgbClr val="000000"/>
              </a:buClr>
              <a:buSzPts val="1100"/>
              <a:buFont typeface="Arial"/>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5x per year</a:t>
            </a:r>
            <a:endParaRPr sz="700">
              <a:solidFill>
                <a:srgbClr val="000000"/>
              </a:solidFill>
              <a:latin typeface="Oswald Light"/>
              <a:ea typeface="Oswald Light"/>
              <a:cs typeface="Oswald Light"/>
              <a:sym typeface="Oswald Light"/>
            </a:endParaRPr>
          </a:p>
        </p:txBody>
      </p:sp>
      <p:sp>
        <p:nvSpPr>
          <p:cNvPr id="385" name="Google Shape;385;p32"/>
          <p:cNvSpPr/>
          <p:nvPr/>
        </p:nvSpPr>
        <p:spPr>
          <a:xfrm rot="-5400000">
            <a:off x="6357643" y="2719133"/>
            <a:ext cx="104100" cy="993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6" name="Google Shape;386;p32"/>
          <p:cNvCxnSpPr/>
          <p:nvPr/>
        </p:nvCxnSpPr>
        <p:spPr>
          <a:xfrm flipH="1" rot="10800000">
            <a:off x="6430013" y="2761048"/>
            <a:ext cx="195900" cy="7800"/>
          </a:xfrm>
          <a:prstGeom prst="straightConnector1">
            <a:avLst/>
          </a:prstGeom>
          <a:noFill/>
          <a:ln cap="flat" cmpd="sng" w="9525">
            <a:solidFill>
              <a:srgbClr val="E81A41"/>
            </a:solidFill>
            <a:prstDash val="dot"/>
            <a:round/>
            <a:headEnd len="med" w="med" type="none"/>
            <a:tailEnd len="med" w="med" type="none"/>
          </a:ln>
        </p:spPr>
      </p:cxnSp>
      <p:sp>
        <p:nvSpPr>
          <p:cNvPr id="387" name="Google Shape;387;p32"/>
          <p:cNvSpPr txBox="1"/>
          <p:nvPr/>
        </p:nvSpPr>
        <p:spPr>
          <a:xfrm>
            <a:off x="6668161" y="2695138"/>
            <a:ext cx="1570200" cy="843000"/>
          </a:xfrm>
          <a:prstGeom prst="rect">
            <a:avLst/>
          </a:prstGeom>
          <a:noFill/>
          <a:ln>
            <a:noFill/>
          </a:ln>
        </p:spPr>
        <p:txBody>
          <a:bodyPr anchorCtr="0" anchor="t" bIns="17125" lIns="34275" spcFirstLastPara="1" rIns="34275" wrap="square" tIns="17125">
            <a:normAutofit/>
          </a:bodyPr>
          <a:lstStyle/>
          <a:p>
            <a:pPr indent="0" lvl="0" marL="0" rtl="0" algn="l">
              <a:spcBef>
                <a:spcPts val="0"/>
              </a:spcBef>
              <a:spcAft>
                <a:spcPts val="0"/>
              </a:spcAft>
              <a:buClr>
                <a:srgbClr val="000000"/>
              </a:buClr>
              <a:buSzPts val="1100"/>
              <a:buFont typeface="Arial"/>
              <a:buNone/>
            </a:pPr>
            <a:r>
              <a:rPr b="1" lang="en" sz="700">
                <a:solidFill>
                  <a:srgbClr val="404040"/>
                </a:solidFill>
                <a:latin typeface="Roboto Condensed"/>
                <a:ea typeface="Roboto Condensed"/>
                <a:cs typeface="Roboto Condensed"/>
                <a:sym typeface="Roboto Condensed"/>
              </a:rPr>
              <a:t>MONEY SAVER ENVELOPE </a:t>
            </a:r>
            <a:r>
              <a:rPr b="1" lang="en" sz="700">
                <a:solidFill>
                  <a:srgbClr val="EA203B"/>
                </a:solidFill>
                <a:latin typeface="Roboto Condensed"/>
                <a:ea typeface="Roboto Condensed"/>
                <a:cs typeface="Roboto Condensed"/>
                <a:sym typeface="Roboto Condensed"/>
              </a:rPr>
              <a:t>MARITIMES</a:t>
            </a:r>
            <a:endParaRPr b="1" sz="700">
              <a:solidFill>
                <a:srgbClr val="EA203B"/>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00">
              <a:solidFill>
                <a:srgbClr val="404040"/>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250K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20 Distribution Zones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10x per year</a:t>
            </a:r>
            <a:endParaRPr sz="700">
              <a:solidFill>
                <a:srgbClr val="000000"/>
              </a:solidFill>
              <a:latin typeface="Oswald Light"/>
              <a:ea typeface="Oswald Light"/>
              <a:cs typeface="Oswald Light"/>
              <a:sym typeface="Oswald Light"/>
            </a:endParaRPr>
          </a:p>
        </p:txBody>
      </p:sp>
      <p:sp>
        <p:nvSpPr>
          <p:cNvPr id="388" name="Google Shape;388;p32"/>
          <p:cNvSpPr txBox="1"/>
          <p:nvPr/>
        </p:nvSpPr>
        <p:spPr>
          <a:xfrm>
            <a:off x="3554853" y="3314130"/>
            <a:ext cx="513900" cy="4314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rgbClr val="FFFFFF"/>
                </a:solidFill>
                <a:latin typeface="Oswald"/>
                <a:ea typeface="Oswald"/>
                <a:cs typeface="Oswald"/>
                <a:sym typeface="Oswald"/>
              </a:rPr>
              <a:t>120K</a:t>
            </a:r>
            <a:endParaRPr b="1" sz="1200">
              <a:solidFill>
                <a:srgbClr val="FFFFFF"/>
              </a:solidFill>
              <a:latin typeface="Oswald"/>
              <a:ea typeface="Oswald"/>
              <a:cs typeface="Oswald"/>
              <a:sym typeface="Oswald"/>
            </a:endParaRPr>
          </a:p>
          <a:p>
            <a:pPr indent="0" lvl="0" marL="0" rtl="0" algn="l">
              <a:spcBef>
                <a:spcPts val="0"/>
              </a:spcBef>
              <a:spcAft>
                <a:spcPts val="0"/>
              </a:spcAft>
              <a:buNone/>
            </a:pPr>
            <a:r>
              <a:rPr lang="en" sz="700">
                <a:solidFill>
                  <a:srgbClr val="FFFFFF"/>
                </a:solidFill>
                <a:latin typeface="Oswald"/>
                <a:ea typeface="Oswald"/>
                <a:cs typeface="Oswald"/>
                <a:sym typeface="Oswald"/>
              </a:rPr>
              <a:t>HOMES</a:t>
            </a:r>
            <a:endParaRPr b="1" sz="900">
              <a:solidFill>
                <a:srgbClr val="FFFFFF"/>
              </a:solidFill>
              <a:latin typeface="Oswald"/>
              <a:ea typeface="Oswald"/>
              <a:cs typeface="Oswald"/>
              <a:sym typeface="Oswald"/>
            </a:endParaRPr>
          </a:p>
        </p:txBody>
      </p:sp>
      <p:sp>
        <p:nvSpPr>
          <p:cNvPr id="389" name="Google Shape;389;p32"/>
          <p:cNvSpPr txBox="1"/>
          <p:nvPr/>
        </p:nvSpPr>
        <p:spPr>
          <a:xfrm>
            <a:off x="4320343" y="3134983"/>
            <a:ext cx="513900" cy="5565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rgbClr val="FFFFFF"/>
                </a:solidFill>
                <a:latin typeface="Oswald"/>
                <a:ea typeface="Oswald"/>
                <a:cs typeface="Oswald"/>
                <a:sym typeface="Oswald"/>
              </a:rPr>
              <a:t>3.7M</a:t>
            </a:r>
            <a:endParaRPr b="1" sz="12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rPr lang="en" sz="700">
                <a:solidFill>
                  <a:srgbClr val="FFFFFF"/>
                </a:solidFill>
                <a:latin typeface="Oswald"/>
                <a:ea typeface="Oswald"/>
                <a:cs typeface="Oswald"/>
                <a:sym typeface="Oswald"/>
              </a:rPr>
              <a:t>HOMES</a:t>
            </a:r>
            <a:endParaRPr sz="700">
              <a:solidFill>
                <a:srgbClr val="FFFFFF"/>
              </a:solidFill>
              <a:latin typeface="Oswald"/>
              <a:ea typeface="Oswald"/>
              <a:cs typeface="Oswald"/>
              <a:sym typeface="Oswald"/>
            </a:endParaRPr>
          </a:p>
          <a:p>
            <a:pPr indent="0" lvl="0" marL="0" rtl="0" algn="l">
              <a:spcBef>
                <a:spcPts val="0"/>
              </a:spcBef>
              <a:spcAft>
                <a:spcPts val="0"/>
              </a:spcAft>
              <a:buNone/>
            </a:pPr>
            <a:r>
              <a:t/>
            </a:r>
            <a:endParaRPr b="1" sz="900">
              <a:solidFill>
                <a:srgbClr val="FFFFFF"/>
              </a:solidFill>
              <a:latin typeface="Oswald"/>
              <a:ea typeface="Oswald"/>
              <a:cs typeface="Oswald"/>
              <a:sym typeface="Oswald"/>
            </a:endParaRPr>
          </a:p>
        </p:txBody>
      </p:sp>
      <p:sp>
        <p:nvSpPr>
          <p:cNvPr id="390" name="Google Shape;390;p32"/>
          <p:cNvSpPr txBox="1"/>
          <p:nvPr/>
        </p:nvSpPr>
        <p:spPr>
          <a:xfrm>
            <a:off x="5376624" y="2615848"/>
            <a:ext cx="513900" cy="5565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rgbClr val="FFFFFF"/>
                </a:solidFill>
                <a:latin typeface="Oswald"/>
                <a:ea typeface="Oswald"/>
                <a:cs typeface="Oswald"/>
                <a:sym typeface="Oswald"/>
              </a:rPr>
              <a:t>1.2M</a:t>
            </a:r>
            <a:endParaRPr b="1" sz="1200">
              <a:solidFill>
                <a:srgbClr val="FFFFFF"/>
              </a:solidFill>
              <a:latin typeface="Oswald"/>
              <a:ea typeface="Oswald"/>
              <a:cs typeface="Oswald"/>
              <a:sym typeface="Oswald"/>
            </a:endParaRPr>
          </a:p>
          <a:p>
            <a:pPr indent="0" lvl="0" marL="0" rtl="0" algn="l">
              <a:spcBef>
                <a:spcPts val="0"/>
              </a:spcBef>
              <a:spcAft>
                <a:spcPts val="0"/>
              </a:spcAft>
              <a:buClr>
                <a:srgbClr val="000000"/>
              </a:buClr>
              <a:buSzPts val="1100"/>
              <a:buFont typeface="Arial"/>
              <a:buNone/>
            </a:pPr>
            <a:r>
              <a:rPr lang="en" sz="700">
                <a:solidFill>
                  <a:srgbClr val="FFFFFF"/>
                </a:solidFill>
                <a:latin typeface="Oswald"/>
                <a:ea typeface="Oswald"/>
                <a:cs typeface="Oswald"/>
                <a:sym typeface="Oswald"/>
              </a:rPr>
              <a:t>HOMES</a:t>
            </a:r>
            <a:endParaRPr sz="700">
              <a:solidFill>
                <a:srgbClr val="FFFFFF"/>
              </a:solidFill>
              <a:latin typeface="Oswald"/>
              <a:ea typeface="Oswald"/>
              <a:cs typeface="Oswald"/>
              <a:sym typeface="Oswald"/>
            </a:endParaRPr>
          </a:p>
          <a:p>
            <a:pPr indent="0" lvl="0" marL="0" rtl="0" algn="l">
              <a:spcBef>
                <a:spcPts val="0"/>
              </a:spcBef>
              <a:spcAft>
                <a:spcPts val="0"/>
              </a:spcAft>
              <a:buNone/>
            </a:pPr>
            <a:r>
              <a:t/>
            </a:r>
            <a:endParaRPr b="1" sz="900">
              <a:solidFill>
                <a:srgbClr val="FFFFFF"/>
              </a:solidFill>
              <a:latin typeface="Oswald"/>
              <a:ea typeface="Oswald"/>
              <a:cs typeface="Oswald"/>
              <a:sym typeface="Oswald"/>
            </a:endParaRPr>
          </a:p>
        </p:txBody>
      </p:sp>
      <p:grpSp>
        <p:nvGrpSpPr>
          <p:cNvPr id="391" name="Google Shape;391;p32"/>
          <p:cNvGrpSpPr/>
          <p:nvPr/>
        </p:nvGrpSpPr>
        <p:grpSpPr>
          <a:xfrm rot="10800000">
            <a:off x="2840384" y="1671900"/>
            <a:ext cx="102609" cy="2481590"/>
            <a:chOff x="3156013" y="5202175"/>
            <a:chExt cx="115200" cy="2744818"/>
          </a:xfrm>
        </p:grpSpPr>
        <p:sp>
          <p:nvSpPr>
            <p:cNvPr id="392" name="Google Shape;392;p32"/>
            <p:cNvSpPr/>
            <p:nvPr/>
          </p:nvSpPr>
          <p:spPr>
            <a:xfrm>
              <a:off x="3156013" y="5202175"/>
              <a:ext cx="115200" cy="1116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3" name="Google Shape;393;p32"/>
            <p:cNvCxnSpPr/>
            <p:nvPr/>
          </p:nvCxnSpPr>
          <p:spPr>
            <a:xfrm rot="10800000">
              <a:off x="3213627" y="5268593"/>
              <a:ext cx="0" cy="2678400"/>
            </a:xfrm>
            <a:prstGeom prst="straightConnector1">
              <a:avLst/>
            </a:prstGeom>
            <a:noFill/>
            <a:ln cap="flat" cmpd="sng" w="9525">
              <a:solidFill>
                <a:srgbClr val="E81A41"/>
              </a:solidFill>
              <a:prstDash val="dot"/>
              <a:round/>
              <a:headEnd len="med" w="med" type="none"/>
              <a:tailEnd len="med" w="med" type="none"/>
            </a:ln>
          </p:spPr>
        </p:cxnSp>
      </p:grpSp>
      <p:cxnSp>
        <p:nvCxnSpPr>
          <p:cNvPr id="394" name="Google Shape;394;p32"/>
          <p:cNvCxnSpPr/>
          <p:nvPr/>
        </p:nvCxnSpPr>
        <p:spPr>
          <a:xfrm rot="10800000">
            <a:off x="5375775" y="2762800"/>
            <a:ext cx="0" cy="2095200"/>
          </a:xfrm>
          <a:prstGeom prst="straightConnector1">
            <a:avLst/>
          </a:prstGeom>
          <a:noFill/>
          <a:ln cap="flat" cmpd="sng" w="9525">
            <a:solidFill>
              <a:srgbClr val="E81A41"/>
            </a:solidFill>
            <a:prstDash val="dot"/>
            <a:round/>
            <a:headEnd len="med" w="med" type="none"/>
            <a:tailEnd len="med" w="med" type="none"/>
          </a:ln>
        </p:spPr>
      </p:cxnSp>
      <p:sp>
        <p:nvSpPr>
          <p:cNvPr id="395" name="Google Shape;395;p32"/>
          <p:cNvSpPr txBox="1"/>
          <p:nvPr/>
        </p:nvSpPr>
        <p:spPr>
          <a:xfrm>
            <a:off x="6761758" y="634816"/>
            <a:ext cx="1383000" cy="1190700"/>
          </a:xfrm>
          <a:prstGeom prst="rect">
            <a:avLst/>
          </a:prstGeom>
          <a:noFill/>
          <a:ln>
            <a:noFill/>
          </a:ln>
        </p:spPr>
        <p:txBody>
          <a:bodyPr anchorCtr="0" anchor="t" bIns="17125" lIns="34275" spcFirstLastPara="1" rIns="34275" wrap="square" tIns="17125">
            <a:normAutofit/>
          </a:bodyPr>
          <a:lstStyle/>
          <a:p>
            <a:pPr indent="0" lvl="0" marL="0" rtl="0" algn="l">
              <a:spcBef>
                <a:spcPts val="0"/>
              </a:spcBef>
              <a:spcAft>
                <a:spcPts val="0"/>
              </a:spcAft>
              <a:buNone/>
            </a:pPr>
            <a:r>
              <a:rPr b="1" lang="en" sz="700">
                <a:solidFill>
                  <a:srgbClr val="404040"/>
                </a:solidFill>
                <a:latin typeface="Roboto Condensed"/>
                <a:ea typeface="Roboto Condensed"/>
                <a:cs typeface="Roboto Condensed"/>
                <a:sym typeface="Roboto Condensed"/>
              </a:rPr>
              <a:t>GREATER TORONTO LIVING </a:t>
            </a:r>
            <a:r>
              <a:rPr b="1" lang="en" sz="700">
                <a:solidFill>
                  <a:srgbClr val="FF0000"/>
                </a:solidFill>
                <a:latin typeface="Roboto Condensed"/>
                <a:ea typeface="Roboto Condensed"/>
                <a:cs typeface="Roboto Condensed"/>
                <a:sym typeface="Roboto Condensed"/>
              </a:rPr>
              <a:t>GTA</a:t>
            </a:r>
            <a:endParaRPr b="1" sz="700">
              <a:solidFill>
                <a:srgbClr val="FF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00">
              <a:solidFill>
                <a:srgbClr val="FF0000"/>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650K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3 Distribution Zones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7x per year</a:t>
            </a:r>
            <a:endParaRPr sz="700">
              <a:solidFill>
                <a:srgbClr val="000000"/>
              </a:solidFill>
              <a:latin typeface="Oswald Light"/>
              <a:ea typeface="Oswald Light"/>
              <a:cs typeface="Oswald Light"/>
              <a:sym typeface="Oswald Light"/>
            </a:endParaRPr>
          </a:p>
        </p:txBody>
      </p:sp>
      <p:sp>
        <p:nvSpPr>
          <p:cNvPr id="396" name="Google Shape;396;p32"/>
          <p:cNvSpPr/>
          <p:nvPr/>
        </p:nvSpPr>
        <p:spPr>
          <a:xfrm rot="10800000">
            <a:off x="1509476" y="4124627"/>
            <a:ext cx="102600" cy="1008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7" name="Google Shape;397;p32"/>
          <p:cNvCxnSpPr/>
          <p:nvPr/>
        </p:nvCxnSpPr>
        <p:spPr>
          <a:xfrm>
            <a:off x="1557025" y="2494400"/>
            <a:ext cx="0" cy="1646100"/>
          </a:xfrm>
          <a:prstGeom prst="straightConnector1">
            <a:avLst/>
          </a:prstGeom>
          <a:noFill/>
          <a:ln cap="flat" cmpd="sng" w="9525">
            <a:solidFill>
              <a:srgbClr val="E81A41"/>
            </a:solidFill>
            <a:prstDash val="dot"/>
            <a:round/>
            <a:headEnd len="med" w="med" type="none"/>
            <a:tailEnd len="med" w="med" type="none"/>
          </a:ln>
        </p:spPr>
      </p:cxnSp>
      <p:sp>
        <p:nvSpPr>
          <p:cNvPr id="398" name="Google Shape;398;p32"/>
          <p:cNvSpPr txBox="1"/>
          <p:nvPr/>
        </p:nvSpPr>
        <p:spPr>
          <a:xfrm>
            <a:off x="6885650" y="3848100"/>
            <a:ext cx="1632300" cy="590400"/>
          </a:xfrm>
          <a:prstGeom prst="rect">
            <a:avLst/>
          </a:prstGeom>
          <a:noFill/>
          <a:ln>
            <a:noFill/>
          </a:ln>
        </p:spPr>
        <p:txBody>
          <a:bodyPr anchorCtr="0" anchor="t" bIns="91425" lIns="91425" spcFirstLastPara="1" rIns="91425" wrap="square" tIns="0">
            <a:spAutoFit/>
          </a:bodyPr>
          <a:lstStyle/>
          <a:p>
            <a:pPr indent="0" lvl="0" marL="0" rtl="0" algn="l">
              <a:spcBef>
                <a:spcPts val="0"/>
              </a:spcBef>
              <a:spcAft>
                <a:spcPts val="0"/>
              </a:spcAft>
              <a:buNone/>
            </a:pPr>
            <a:r>
              <a:rPr b="1" lang="en" sz="700">
                <a:solidFill>
                  <a:srgbClr val="404040"/>
                </a:solidFill>
                <a:latin typeface="Roboto Condensed"/>
                <a:ea typeface="Roboto Condensed"/>
                <a:cs typeface="Roboto Condensed"/>
                <a:sym typeface="Roboto Condensed"/>
              </a:rPr>
              <a:t>PROCOMMERCE SOLO PLUS </a:t>
            </a:r>
            <a:r>
              <a:rPr b="1" lang="en" sz="700">
                <a:solidFill>
                  <a:srgbClr val="FF0000"/>
                </a:solidFill>
                <a:latin typeface="Roboto Condensed"/>
                <a:ea typeface="Roboto Condensed"/>
                <a:cs typeface="Roboto Condensed"/>
                <a:sym typeface="Roboto Condensed"/>
              </a:rPr>
              <a:t>MONTREAL</a:t>
            </a:r>
            <a:endParaRPr b="1" sz="700">
              <a:solidFill>
                <a:srgbClr val="FF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00">
              <a:solidFill>
                <a:srgbClr val="FF0000"/>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Reaching 100K homes</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Across 1 Distribution Zone</a:t>
            </a:r>
            <a:endParaRPr sz="700">
              <a:solidFill>
                <a:srgbClr val="000000"/>
              </a:solidFill>
              <a:latin typeface="Oswald Light"/>
              <a:ea typeface="Oswald Light"/>
              <a:cs typeface="Oswald Light"/>
              <a:sym typeface="Oswald Light"/>
            </a:endParaRPr>
          </a:p>
          <a:p>
            <a:pPr indent="0" lvl="0" marL="0" rtl="0" algn="l">
              <a:lnSpc>
                <a:spcPct val="115000"/>
              </a:lnSpc>
              <a:spcBef>
                <a:spcPts val="0"/>
              </a:spcBef>
              <a:spcAft>
                <a:spcPts val="0"/>
              </a:spcAft>
              <a:buNone/>
            </a:pPr>
            <a:r>
              <a:rPr lang="en" sz="700">
                <a:solidFill>
                  <a:srgbClr val="E81A41"/>
                </a:solidFill>
                <a:latin typeface="Oswald Light"/>
                <a:ea typeface="Oswald Light"/>
                <a:cs typeface="Oswald Light"/>
                <a:sym typeface="Oswald Light"/>
              </a:rPr>
              <a:t>• </a:t>
            </a:r>
            <a:r>
              <a:rPr lang="en" sz="700">
                <a:solidFill>
                  <a:srgbClr val="000000"/>
                </a:solidFill>
                <a:latin typeface="Oswald Light"/>
                <a:ea typeface="Oswald Light"/>
                <a:cs typeface="Oswald Light"/>
                <a:sym typeface="Oswald Light"/>
              </a:rPr>
              <a:t>Published 4x per year</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3"/>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04" name="Google Shape;404;p33"/>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SOLO</a:t>
            </a:r>
            <a:r>
              <a:rPr lang="en" sz="2900">
                <a:latin typeface="Roboto Condensed Light"/>
                <a:ea typeface="Roboto Condensed Light"/>
                <a:cs typeface="Roboto Condensed Light"/>
                <a:sym typeface="Roboto Condensed Light"/>
              </a:rPr>
              <a:t> DIRECT MAIL</a:t>
            </a:r>
            <a:endParaRPr sz="2900">
              <a:latin typeface="Roboto Condensed Light"/>
              <a:ea typeface="Roboto Condensed Light"/>
              <a:cs typeface="Roboto Condensed Light"/>
              <a:sym typeface="Roboto Condensed Light"/>
            </a:endParaRPr>
          </a:p>
        </p:txBody>
      </p:sp>
      <p:sp>
        <p:nvSpPr>
          <p:cNvPr id="405" name="Google Shape;405;p33"/>
          <p:cNvSpPr txBox="1"/>
          <p:nvPr/>
        </p:nvSpPr>
        <p:spPr>
          <a:xfrm>
            <a:off x="7227879" y="1492951"/>
            <a:ext cx="5994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SOLO CARD</a:t>
            </a:r>
            <a:endParaRPr sz="700">
              <a:solidFill>
                <a:srgbClr val="005AA9"/>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5.25 X 10.875</a:t>
            </a:r>
            <a:endParaRPr sz="600">
              <a:solidFill>
                <a:srgbClr val="222222"/>
              </a:solidFill>
              <a:latin typeface="Roboto Condensed"/>
              <a:ea typeface="Roboto Condensed"/>
              <a:cs typeface="Roboto Condensed"/>
              <a:sym typeface="Roboto Condensed"/>
            </a:endParaRPr>
          </a:p>
        </p:txBody>
      </p:sp>
      <p:sp>
        <p:nvSpPr>
          <p:cNvPr id="406" name="Google Shape;406;p33"/>
          <p:cNvSpPr txBox="1"/>
          <p:nvPr/>
        </p:nvSpPr>
        <p:spPr>
          <a:xfrm>
            <a:off x="7871750" y="1492938"/>
            <a:ext cx="5994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DOUBLE</a:t>
            </a:r>
            <a:endParaRPr sz="700">
              <a:solidFill>
                <a:srgbClr val="000000"/>
              </a:solidFill>
              <a:latin typeface="Roboto Condensed"/>
              <a:ea typeface="Roboto Condensed"/>
              <a:cs typeface="Roboto Condensed"/>
              <a:sym typeface="Roboto Condensed"/>
            </a:endParaRPr>
          </a:p>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SOLO CARD</a:t>
            </a:r>
            <a:endParaRPr sz="700">
              <a:solidFill>
                <a:srgbClr val="000000"/>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10.5 X 10.875</a:t>
            </a:r>
            <a:endParaRPr sz="600">
              <a:solidFill>
                <a:srgbClr val="222222"/>
              </a:solidFill>
              <a:latin typeface="Roboto Condensed"/>
              <a:ea typeface="Roboto Condensed"/>
              <a:cs typeface="Roboto Condensed"/>
              <a:sym typeface="Roboto Condensed"/>
            </a:endParaRPr>
          </a:p>
        </p:txBody>
      </p:sp>
      <p:pic>
        <p:nvPicPr>
          <p:cNvPr id="407" name="Google Shape;407;p33"/>
          <p:cNvPicPr preferRelativeResize="0"/>
          <p:nvPr/>
        </p:nvPicPr>
        <p:blipFill rotWithShape="1">
          <a:blip r:embed="rId3">
            <a:alphaModFix/>
          </a:blip>
          <a:srcRect b="20670" l="23271" r="72031" t="47548"/>
          <a:stretch/>
        </p:blipFill>
        <p:spPr>
          <a:xfrm>
            <a:off x="7171339" y="617901"/>
            <a:ext cx="539402" cy="855390"/>
          </a:xfrm>
          <a:prstGeom prst="rect">
            <a:avLst/>
          </a:prstGeom>
          <a:noFill/>
          <a:ln>
            <a:noFill/>
          </a:ln>
        </p:spPr>
      </p:pic>
      <p:pic>
        <p:nvPicPr>
          <p:cNvPr id="408" name="Google Shape;408;p33"/>
          <p:cNvPicPr preferRelativeResize="0"/>
          <p:nvPr/>
        </p:nvPicPr>
        <p:blipFill rotWithShape="1">
          <a:blip r:embed="rId3">
            <a:alphaModFix/>
          </a:blip>
          <a:srcRect b="20670" l="41326" r="53976" t="47548"/>
          <a:stretch/>
        </p:blipFill>
        <p:spPr>
          <a:xfrm>
            <a:off x="7871750" y="617907"/>
            <a:ext cx="539402" cy="855390"/>
          </a:xfrm>
          <a:prstGeom prst="rect">
            <a:avLst/>
          </a:prstGeom>
          <a:noFill/>
          <a:ln>
            <a:noFill/>
          </a:ln>
        </p:spPr>
      </p:pic>
      <p:pic>
        <p:nvPicPr>
          <p:cNvPr id="409" name="Google Shape;409;p33"/>
          <p:cNvPicPr preferRelativeResize="0"/>
          <p:nvPr/>
        </p:nvPicPr>
        <p:blipFill rotWithShape="1">
          <a:blip r:embed="rId3">
            <a:alphaModFix/>
          </a:blip>
          <a:srcRect b="20118" l="51798" r="43504" t="51320"/>
          <a:stretch/>
        </p:blipFill>
        <p:spPr>
          <a:xfrm>
            <a:off x="8498448" y="661232"/>
            <a:ext cx="539402" cy="768739"/>
          </a:xfrm>
          <a:prstGeom prst="rect">
            <a:avLst/>
          </a:prstGeom>
          <a:noFill/>
          <a:ln>
            <a:noFill/>
          </a:ln>
        </p:spPr>
      </p:pic>
      <p:sp>
        <p:nvSpPr>
          <p:cNvPr id="410" name="Google Shape;410;p33"/>
          <p:cNvSpPr txBox="1"/>
          <p:nvPr/>
        </p:nvSpPr>
        <p:spPr>
          <a:xfrm>
            <a:off x="8515619" y="1492938"/>
            <a:ext cx="5994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FLYER</a:t>
            </a:r>
            <a:endParaRPr sz="700">
              <a:solidFill>
                <a:srgbClr val="000000"/>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10.5 x 8.25</a:t>
            </a:r>
            <a:endParaRPr sz="600">
              <a:solidFill>
                <a:srgbClr val="222222"/>
              </a:solidFill>
              <a:latin typeface="Roboto Condensed"/>
              <a:ea typeface="Roboto Condensed"/>
              <a:cs typeface="Roboto Condensed"/>
              <a:sym typeface="Roboto Condensed"/>
            </a:endParaRPr>
          </a:p>
        </p:txBody>
      </p:sp>
      <p:pic>
        <p:nvPicPr>
          <p:cNvPr id="411" name="Google Shape;411;p33"/>
          <p:cNvPicPr preferRelativeResize="0"/>
          <p:nvPr/>
        </p:nvPicPr>
        <p:blipFill rotWithShape="1">
          <a:blip r:embed="rId3">
            <a:alphaModFix/>
          </a:blip>
          <a:srcRect b="21264" l="60549" r="32560" t="51600"/>
          <a:stretch/>
        </p:blipFill>
        <p:spPr>
          <a:xfrm>
            <a:off x="7214677" y="2785308"/>
            <a:ext cx="791142" cy="730315"/>
          </a:xfrm>
          <a:prstGeom prst="rect">
            <a:avLst/>
          </a:prstGeom>
          <a:noFill/>
          <a:ln>
            <a:noFill/>
          </a:ln>
        </p:spPr>
      </p:pic>
      <p:pic>
        <p:nvPicPr>
          <p:cNvPr id="412" name="Google Shape;412;p33"/>
          <p:cNvPicPr preferRelativeResize="0"/>
          <p:nvPr/>
        </p:nvPicPr>
        <p:blipFill rotWithShape="1">
          <a:blip r:embed="rId3">
            <a:alphaModFix/>
          </a:blip>
          <a:srcRect b="21264" l="69388" r="22843" t="51600"/>
          <a:stretch/>
        </p:blipFill>
        <p:spPr>
          <a:xfrm>
            <a:off x="7972785" y="2785308"/>
            <a:ext cx="892058" cy="730315"/>
          </a:xfrm>
          <a:prstGeom prst="rect">
            <a:avLst/>
          </a:prstGeom>
          <a:noFill/>
          <a:ln>
            <a:noFill/>
          </a:ln>
        </p:spPr>
      </p:pic>
      <p:pic>
        <p:nvPicPr>
          <p:cNvPr id="413" name="Google Shape;413;p33"/>
          <p:cNvPicPr preferRelativeResize="0"/>
          <p:nvPr/>
        </p:nvPicPr>
        <p:blipFill rotWithShape="1">
          <a:blip r:embed="rId3">
            <a:alphaModFix/>
          </a:blip>
          <a:srcRect b="18506" l="79412" r="13697" t="47461"/>
          <a:stretch/>
        </p:blipFill>
        <p:spPr>
          <a:xfrm>
            <a:off x="7171346" y="3748714"/>
            <a:ext cx="791142" cy="915980"/>
          </a:xfrm>
          <a:prstGeom prst="rect">
            <a:avLst/>
          </a:prstGeom>
          <a:noFill/>
          <a:ln>
            <a:noFill/>
          </a:ln>
        </p:spPr>
      </p:pic>
      <p:pic>
        <p:nvPicPr>
          <p:cNvPr id="414" name="Google Shape;414;p33"/>
          <p:cNvPicPr preferRelativeResize="0"/>
          <p:nvPr/>
        </p:nvPicPr>
        <p:blipFill rotWithShape="1">
          <a:blip r:embed="rId3">
            <a:alphaModFix/>
          </a:blip>
          <a:srcRect b="21263" l="89005" r="2464" t="48843"/>
          <a:stretch/>
        </p:blipFill>
        <p:spPr>
          <a:xfrm>
            <a:off x="7929041" y="3804430"/>
            <a:ext cx="979533" cy="804582"/>
          </a:xfrm>
          <a:prstGeom prst="rect">
            <a:avLst/>
          </a:prstGeom>
          <a:noFill/>
          <a:ln>
            <a:noFill/>
          </a:ln>
        </p:spPr>
      </p:pic>
      <p:sp>
        <p:nvSpPr>
          <p:cNvPr id="415" name="Google Shape;415;p33"/>
          <p:cNvSpPr txBox="1"/>
          <p:nvPr/>
        </p:nvSpPr>
        <p:spPr>
          <a:xfrm>
            <a:off x="7227877" y="3498063"/>
            <a:ext cx="15363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MENU - 3 OR 4 PANEL</a:t>
            </a:r>
            <a:endParaRPr sz="700">
              <a:solidFill>
                <a:srgbClr val="000000"/>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16 x 8.25</a:t>
            </a:r>
            <a:endParaRPr sz="600">
              <a:solidFill>
                <a:srgbClr val="222222"/>
              </a:solidFill>
              <a:latin typeface="Roboto Condensed"/>
              <a:ea typeface="Roboto Condensed"/>
              <a:cs typeface="Roboto Condensed"/>
              <a:sym typeface="Roboto Condensed"/>
            </a:endParaRPr>
          </a:p>
        </p:txBody>
      </p:sp>
      <p:sp>
        <p:nvSpPr>
          <p:cNvPr id="416" name="Google Shape;416;p33"/>
          <p:cNvSpPr txBox="1"/>
          <p:nvPr/>
        </p:nvSpPr>
        <p:spPr>
          <a:xfrm>
            <a:off x="7214669" y="4611517"/>
            <a:ext cx="12420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solidFill>
                  <a:srgbClr val="000000"/>
                </a:solidFill>
                <a:latin typeface="Roboto Condensed"/>
                <a:ea typeface="Roboto Condensed"/>
                <a:cs typeface="Roboto Condensed"/>
                <a:sym typeface="Roboto Condensed"/>
              </a:rPr>
              <a:t>XL MENU 3 OR 4 PANEL</a:t>
            </a:r>
            <a:endParaRPr sz="700">
              <a:solidFill>
                <a:srgbClr val="000000"/>
              </a:solidFill>
              <a:latin typeface="Roboto Condensed"/>
              <a:ea typeface="Roboto Condensed"/>
              <a:cs typeface="Roboto Condensed"/>
              <a:sym typeface="Roboto Condensed"/>
            </a:endParaRPr>
          </a:p>
          <a:p>
            <a:pPr indent="0" lvl="0" marL="0" rtl="0" algn="l">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16.75 x 10.75</a:t>
            </a:r>
            <a:endParaRPr sz="600">
              <a:solidFill>
                <a:srgbClr val="000000"/>
              </a:solidFill>
              <a:latin typeface="Roboto Condensed"/>
              <a:ea typeface="Roboto Condensed"/>
              <a:cs typeface="Roboto Condensed"/>
              <a:sym typeface="Roboto Condensed"/>
            </a:endParaRPr>
          </a:p>
        </p:txBody>
      </p:sp>
      <p:sp>
        <p:nvSpPr>
          <p:cNvPr id="417" name="Google Shape;417;p33"/>
          <p:cNvSpPr txBox="1"/>
          <p:nvPr/>
        </p:nvSpPr>
        <p:spPr>
          <a:xfrm>
            <a:off x="7196275" y="338350"/>
            <a:ext cx="18903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solidFill>
                  <a:srgbClr val="005AA9"/>
                </a:solidFill>
                <a:latin typeface="Open Sans Light"/>
                <a:ea typeface="Open Sans Light"/>
                <a:cs typeface="Open Sans Light"/>
                <a:sym typeface="Open Sans Light"/>
              </a:rPr>
              <a:t>Choose a format</a:t>
            </a:r>
            <a:endParaRPr>
              <a:solidFill>
                <a:srgbClr val="005AA9"/>
              </a:solidFill>
              <a:latin typeface="Open Sans Light"/>
              <a:ea typeface="Open Sans Light"/>
              <a:cs typeface="Open Sans Light"/>
              <a:sym typeface="Open Sans Light"/>
            </a:endParaRPr>
          </a:p>
        </p:txBody>
      </p:sp>
      <p:cxnSp>
        <p:nvCxnSpPr>
          <p:cNvPr id="418" name="Google Shape;418;p33"/>
          <p:cNvCxnSpPr/>
          <p:nvPr/>
        </p:nvCxnSpPr>
        <p:spPr>
          <a:xfrm>
            <a:off x="7010350" y="206000"/>
            <a:ext cx="0" cy="4599600"/>
          </a:xfrm>
          <a:prstGeom prst="straightConnector1">
            <a:avLst/>
          </a:prstGeom>
          <a:noFill/>
          <a:ln cap="flat" cmpd="sng" w="9525">
            <a:solidFill>
              <a:srgbClr val="595959"/>
            </a:solidFill>
            <a:prstDash val="dot"/>
            <a:round/>
            <a:headEnd len="med" w="med" type="none"/>
            <a:tailEnd len="med" w="med" type="none"/>
          </a:ln>
        </p:spPr>
      </p:cxnSp>
      <p:sp>
        <p:nvSpPr>
          <p:cNvPr id="419" name="Google Shape;419;p33"/>
          <p:cNvSpPr txBox="1"/>
          <p:nvPr/>
        </p:nvSpPr>
        <p:spPr>
          <a:xfrm>
            <a:off x="425650" y="998975"/>
            <a:ext cx="6404700" cy="1165800"/>
          </a:xfrm>
          <a:prstGeom prst="rect">
            <a:avLst/>
          </a:prstGeom>
          <a:noFill/>
          <a:ln>
            <a:noFill/>
          </a:ln>
        </p:spPr>
        <p:txBody>
          <a:bodyPr anchorCtr="0" anchor="t" bIns="0" lIns="0" spcFirstLastPara="1" rIns="0" wrap="square" tIns="91425">
            <a:normAutofit fontScale="92500" lnSpcReduction="20000"/>
          </a:bodyPr>
          <a:lstStyle/>
          <a:p>
            <a:pPr indent="0" lvl="0" marL="0" rtl="0" algn="l">
              <a:lnSpc>
                <a:spcPct val="150000"/>
              </a:lnSpc>
              <a:spcBef>
                <a:spcPts val="0"/>
              </a:spcBef>
              <a:spcAft>
                <a:spcPts val="0"/>
              </a:spcAft>
              <a:buClr>
                <a:srgbClr val="000000"/>
              </a:buClr>
              <a:buSzPct val="91666"/>
              <a:buFont typeface="Arial"/>
              <a:buNone/>
            </a:pPr>
            <a:r>
              <a:rPr lang="en" sz="1200">
                <a:solidFill>
                  <a:srgbClr val="000000"/>
                </a:solidFill>
                <a:latin typeface="Open Sans Light"/>
                <a:ea typeface="Open Sans Light"/>
                <a:cs typeface="Open Sans Light"/>
                <a:sym typeface="Open Sans Light"/>
              </a:rPr>
              <a:t>Make the most impact in mailboxes with a standalone advertisement and brand exclusivity. </a:t>
            </a:r>
            <a:r>
              <a:rPr lang="en" sz="1200">
                <a:solidFill>
                  <a:srgbClr val="0C5CA9"/>
                </a:solidFill>
                <a:latin typeface="Open Sans Light"/>
                <a:ea typeface="Open Sans Light"/>
                <a:cs typeface="Open Sans Light"/>
                <a:sym typeface="Open Sans Light"/>
              </a:rPr>
              <a:t>  </a:t>
            </a:r>
            <a:r>
              <a:rPr lang="en" sz="1200">
                <a:solidFill>
                  <a:srgbClr val="374151"/>
                </a:solidFill>
                <a:latin typeface="Open Sans Light"/>
                <a:ea typeface="Open Sans Light"/>
                <a:cs typeface="Open Sans Light"/>
                <a:sym typeface="Open Sans Light"/>
              </a:rPr>
              <a:t>Solo Direct Mail provides the ability to target potential customers within a very specific geographic area, such as a neighborhood, city block, or even a single building. This approach allows businesses to reach people who are most likely to be interested in their products or services based on their location and other relevant demographic factors.</a:t>
            </a:r>
            <a:endParaRPr sz="1200">
              <a:latin typeface="Open Sans Light"/>
              <a:ea typeface="Open Sans Light"/>
              <a:cs typeface="Open Sans Light"/>
              <a:sym typeface="Open Sans Light"/>
            </a:endParaRPr>
          </a:p>
        </p:txBody>
      </p:sp>
      <p:sp>
        <p:nvSpPr>
          <p:cNvPr id="420" name="Google Shape;420;p33"/>
          <p:cNvSpPr txBox="1"/>
          <p:nvPr/>
        </p:nvSpPr>
        <p:spPr>
          <a:xfrm>
            <a:off x="368475" y="4527350"/>
            <a:ext cx="6345600" cy="184800"/>
          </a:xfrm>
          <a:prstGeom prst="rect">
            <a:avLst/>
          </a:prstGeom>
          <a:noFill/>
          <a:ln>
            <a:noFill/>
          </a:ln>
        </p:spPr>
        <p:txBody>
          <a:bodyPr anchorCtr="0" anchor="t" bIns="0" lIns="91425" spcFirstLastPara="1" rIns="0" wrap="square" tIns="0">
            <a:spAutoFit/>
          </a:bodyPr>
          <a:lstStyle/>
          <a:p>
            <a:pPr indent="0" lvl="0" marL="0" rtl="0" algn="l">
              <a:lnSpc>
                <a:spcPct val="115000"/>
              </a:lnSpc>
              <a:spcBef>
                <a:spcPts val="0"/>
              </a:spcBef>
              <a:spcAft>
                <a:spcPts val="0"/>
              </a:spcAft>
              <a:buNone/>
            </a:pPr>
            <a:r>
              <a:rPr b="1" lang="en" sz="1200">
                <a:solidFill>
                  <a:srgbClr val="EA203B"/>
                </a:solidFill>
                <a:latin typeface="Roboto Condensed"/>
                <a:ea typeface="Roboto Condensed"/>
                <a:cs typeface="Roboto Condensed"/>
                <a:sym typeface="Roboto Condensed"/>
              </a:rPr>
              <a:t>14.4 million</a:t>
            </a:r>
            <a:r>
              <a:rPr lang="en" sz="1200">
                <a:solidFill>
                  <a:srgbClr val="EA203B"/>
                </a:solidFill>
                <a:latin typeface="Roboto Condensed Light"/>
                <a:ea typeface="Roboto Condensed Light"/>
                <a:cs typeface="Roboto Condensed Light"/>
                <a:sym typeface="Roboto Condensed Light"/>
              </a:rPr>
              <a:t> addresses to reach    </a:t>
            </a:r>
            <a:r>
              <a:rPr b="1" lang="en" sz="1200">
                <a:solidFill>
                  <a:srgbClr val="EA203B"/>
                </a:solidFill>
                <a:latin typeface="Roboto Condensed"/>
                <a:ea typeface="Roboto Condensed"/>
                <a:cs typeface="Roboto Condensed"/>
                <a:sym typeface="Roboto Condensed"/>
              </a:rPr>
              <a:t>3.4 Million </a:t>
            </a:r>
            <a:r>
              <a:rPr lang="en" sz="1200">
                <a:solidFill>
                  <a:srgbClr val="EA203B"/>
                </a:solidFill>
                <a:latin typeface="Roboto Condensed Light"/>
                <a:ea typeface="Roboto Condensed Light"/>
                <a:cs typeface="Roboto Condensed Light"/>
                <a:sym typeface="Roboto Condensed Light"/>
              </a:rPr>
              <a:t>Condos &amp; Apartments    </a:t>
            </a:r>
            <a:r>
              <a:rPr b="1" lang="en" sz="1200">
                <a:solidFill>
                  <a:srgbClr val="EA203B"/>
                </a:solidFill>
                <a:latin typeface="Roboto Condensed"/>
                <a:ea typeface="Roboto Condensed"/>
                <a:cs typeface="Roboto Condensed"/>
                <a:sym typeface="Roboto Condensed"/>
              </a:rPr>
              <a:t>2 Million</a:t>
            </a:r>
            <a:r>
              <a:rPr lang="en" sz="1200">
                <a:solidFill>
                  <a:srgbClr val="EA203B"/>
                </a:solidFill>
                <a:latin typeface="Roboto Condensed Light"/>
                <a:ea typeface="Roboto Condensed Light"/>
                <a:cs typeface="Roboto Condensed Light"/>
                <a:sym typeface="Roboto Condensed Light"/>
              </a:rPr>
              <a:t> Rural Addresses</a:t>
            </a:r>
            <a:endParaRPr sz="1200">
              <a:solidFill>
                <a:srgbClr val="EA203B"/>
              </a:solidFill>
              <a:latin typeface="Roboto Condensed Light"/>
              <a:ea typeface="Roboto Condensed Light"/>
              <a:cs typeface="Roboto Condensed Light"/>
              <a:sym typeface="Roboto Condensed Light"/>
            </a:endParaRPr>
          </a:p>
        </p:txBody>
      </p:sp>
      <p:sp>
        <p:nvSpPr>
          <p:cNvPr id="421" name="Google Shape;421;p33"/>
          <p:cNvSpPr txBox="1"/>
          <p:nvPr/>
        </p:nvSpPr>
        <p:spPr>
          <a:xfrm>
            <a:off x="316325" y="553750"/>
            <a:ext cx="5577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0C5CA9"/>
                </a:solidFill>
                <a:latin typeface="Open Sans Light"/>
                <a:ea typeface="Open Sans Light"/>
                <a:cs typeface="Open Sans Light"/>
                <a:sym typeface="Open Sans Light"/>
              </a:rPr>
              <a:t>Mail </a:t>
            </a:r>
            <a:r>
              <a:rPr b="1" lang="en" sz="2300">
                <a:solidFill>
                  <a:srgbClr val="0C5CA9"/>
                </a:solidFill>
                <a:latin typeface="Open Sans"/>
                <a:ea typeface="Open Sans"/>
                <a:cs typeface="Open Sans"/>
                <a:sym typeface="Open Sans"/>
              </a:rPr>
              <a:t>when</a:t>
            </a:r>
            <a:r>
              <a:rPr lang="en" sz="2300">
                <a:solidFill>
                  <a:srgbClr val="0C5CA9"/>
                </a:solidFill>
                <a:latin typeface="Open Sans Light"/>
                <a:ea typeface="Open Sans Light"/>
                <a:cs typeface="Open Sans Light"/>
                <a:sym typeface="Open Sans Light"/>
              </a:rPr>
              <a:t> you want &amp; </a:t>
            </a:r>
            <a:r>
              <a:rPr b="1" lang="en" sz="2300">
                <a:solidFill>
                  <a:srgbClr val="0C5CA9"/>
                </a:solidFill>
                <a:latin typeface="Open Sans"/>
                <a:ea typeface="Open Sans"/>
                <a:cs typeface="Open Sans"/>
                <a:sym typeface="Open Sans"/>
              </a:rPr>
              <a:t>where</a:t>
            </a:r>
            <a:r>
              <a:rPr lang="en" sz="2300">
                <a:solidFill>
                  <a:srgbClr val="0C5CA9"/>
                </a:solidFill>
                <a:latin typeface="Open Sans Light"/>
                <a:ea typeface="Open Sans Light"/>
                <a:cs typeface="Open Sans Light"/>
                <a:sym typeface="Open Sans Light"/>
              </a:rPr>
              <a:t> you want.</a:t>
            </a:r>
            <a:endParaRPr sz="2300"/>
          </a:p>
        </p:txBody>
      </p:sp>
      <p:pic>
        <p:nvPicPr>
          <p:cNvPr id="422" name="Google Shape;422;p33"/>
          <p:cNvPicPr preferRelativeResize="0"/>
          <p:nvPr/>
        </p:nvPicPr>
        <p:blipFill rotWithShape="1">
          <a:blip r:embed="rId4">
            <a:alphaModFix/>
          </a:blip>
          <a:srcRect b="48477" l="0" r="85906" t="0"/>
          <a:stretch/>
        </p:blipFill>
        <p:spPr>
          <a:xfrm>
            <a:off x="435027" y="2330049"/>
            <a:ext cx="617922" cy="476567"/>
          </a:xfrm>
          <a:prstGeom prst="rect">
            <a:avLst/>
          </a:prstGeom>
          <a:noFill/>
          <a:ln>
            <a:noFill/>
          </a:ln>
        </p:spPr>
      </p:pic>
      <p:pic>
        <p:nvPicPr>
          <p:cNvPr id="423" name="Google Shape;423;p33"/>
          <p:cNvPicPr preferRelativeResize="0"/>
          <p:nvPr/>
        </p:nvPicPr>
        <p:blipFill rotWithShape="1">
          <a:blip r:embed="rId4">
            <a:alphaModFix/>
          </a:blip>
          <a:srcRect b="48477" l="68437" r="19063" t="0"/>
          <a:stretch/>
        </p:blipFill>
        <p:spPr>
          <a:xfrm>
            <a:off x="443128" y="2855111"/>
            <a:ext cx="548027" cy="476567"/>
          </a:xfrm>
          <a:prstGeom prst="rect">
            <a:avLst/>
          </a:prstGeom>
          <a:noFill/>
          <a:ln>
            <a:noFill/>
          </a:ln>
        </p:spPr>
      </p:pic>
      <p:pic>
        <p:nvPicPr>
          <p:cNvPr id="424" name="Google Shape;424;p33"/>
          <p:cNvPicPr preferRelativeResize="0"/>
          <p:nvPr/>
        </p:nvPicPr>
        <p:blipFill rotWithShape="1">
          <a:blip r:embed="rId4">
            <a:alphaModFix/>
          </a:blip>
          <a:srcRect b="48477" l="51574" r="35128" t="0"/>
          <a:stretch/>
        </p:blipFill>
        <p:spPr>
          <a:xfrm>
            <a:off x="425650" y="3389526"/>
            <a:ext cx="582972" cy="476567"/>
          </a:xfrm>
          <a:prstGeom prst="rect">
            <a:avLst/>
          </a:prstGeom>
          <a:noFill/>
          <a:ln>
            <a:noFill/>
          </a:ln>
        </p:spPr>
      </p:pic>
      <p:pic>
        <p:nvPicPr>
          <p:cNvPr id="425" name="Google Shape;425;p33"/>
          <p:cNvPicPr preferRelativeResize="0"/>
          <p:nvPr/>
        </p:nvPicPr>
        <p:blipFill rotWithShape="1">
          <a:blip r:embed="rId4">
            <a:alphaModFix/>
          </a:blip>
          <a:srcRect b="48477" l="85773" r="929" t="0"/>
          <a:stretch/>
        </p:blipFill>
        <p:spPr>
          <a:xfrm>
            <a:off x="425651" y="3914532"/>
            <a:ext cx="582972" cy="476567"/>
          </a:xfrm>
          <a:prstGeom prst="rect">
            <a:avLst/>
          </a:prstGeom>
          <a:noFill/>
          <a:ln>
            <a:noFill/>
          </a:ln>
        </p:spPr>
      </p:pic>
      <p:sp>
        <p:nvSpPr>
          <p:cNvPr id="426" name="Google Shape;426;p33"/>
          <p:cNvSpPr txBox="1"/>
          <p:nvPr/>
        </p:nvSpPr>
        <p:spPr>
          <a:xfrm>
            <a:off x="1062450" y="2272825"/>
            <a:ext cx="2730000" cy="5910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600"/>
              </a:spcAft>
              <a:buClr>
                <a:srgbClr val="000000"/>
              </a:buClr>
              <a:buSzPts val="1100"/>
              <a:buFont typeface="Arial"/>
              <a:buNone/>
            </a:pPr>
            <a:r>
              <a:rPr lang="en" sz="900">
                <a:solidFill>
                  <a:srgbClr val="000000"/>
                </a:solidFill>
                <a:latin typeface="Open Sans Light"/>
                <a:ea typeface="Open Sans Light"/>
                <a:cs typeface="Open Sans Light"/>
                <a:sym typeface="Open Sans Light"/>
              </a:rPr>
              <a:t>Reach more deliverable addresses. With our targeted data, select mailing zones to align with your campaign goals.</a:t>
            </a:r>
            <a:endParaRPr sz="900">
              <a:solidFill>
                <a:srgbClr val="000000"/>
              </a:solidFill>
              <a:latin typeface="Open Sans Light"/>
              <a:ea typeface="Open Sans Light"/>
              <a:cs typeface="Open Sans Light"/>
              <a:sym typeface="Open Sans Light"/>
            </a:endParaRPr>
          </a:p>
        </p:txBody>
      </p:sp>
      <p:sp>
        <p:nvSpPr>
          <p:cNvPr id="427" name="Google Shape;427;p33"/>
          <p:cNvSpPr txBox="1"/>
          <p:nvPr/>
        </p:nvSpPr>
        <p:spPr>
          <a:xfrm>
            <a:off x="1038650" y="2868688"/>
            <a:ext cx="2439600" cy="4494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600"/>
              </a:spcAft>
              <a:buNone/>
            </a:pPr>
            <a:r>
              <a:rPr lang="en" sz="900">
                <a:solidFill>
                  <a:srgbClr val="000000"/>
                </a:solidFill>
                <a:latin typeface="Open Sans Light"/>
                <a:ea typeface="Open Sans Light"/>
                <a:cs typeface="Open Sans Light"/>
                <a:sym typeface="Open Sans Light"/>
              </a:rPr>
              <a:t>100% branded to your business: no shared ad space. Uninterrupted in the mailbox</a:t>
            </a:r>
            <a:endParaRPr sz="900">
              <a:solidFill>
                <a:srgbClr val="000000"/>
              </a:solidFill>
              <a:latin typeface="Open Sans Light"/>
              <a:ea typeface="Open Sans Light"/>
              <a:cs typeface="Open Sans Light"/>
              <a:sym typeface="Open Sans Light"/>
            </a:endParaRPr>
          </a:p>
        </p:txBody>
      </p:sp>
      <p:sp>
        <p:nvSpPr>
          <p:cNvPr id="428" name="Google Shape;428;p33"/>
          <p:cNvSpPr txBox="1"/>
          <p:nvPr/>
        </p:nvSpPr>
        <p:spPr>
          <a:xfrm>
            <a:off x="1038650" y="3280638"/>
            <a:ext cx="2668200" cy="5910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600"/>
              </a:spcAft>
              <a:buNone/>
            </a:pPr>
            <a:r>
              <a:rPr lang="en" sz="900">
                <a:solidFill>
                  <a:srgbClr val="000000"/>
                </a:solidFill>
                <a:latin typeface="Open Sans Light"/>
                <a:ea typeface="Open Sans Light"/>
                <a:cs typeface="Open Sans Light"/>
                <a:sym typeface="Open Sans Light"/>
              </a:rPr>
              <a:t>Track separately from other media campaigns with call tracking, tracking URL and QR code.</a:t>
            </a:r>
            <a:endParaRPr sz="900">
              <a:solidFill>
                <a:srgbClr val="000000"/>
              </a:solidFill>
              <a:latin typeface="Open Sans Light"/>
              <a:ea typeface="Open Sans Light"/>
              <a:cs typeface="Open Sans Light"/>
              <a:sym typeface="Open Sans Light"/>
            </a:endParaRPr>
          </a:p>
        </p:txBody>
      </p:sp>
      <p:sp>
        <p:nvSpPr>
          <p:cNvPr id="429" name="Google Shape;429;p33"/>
          <p:cNvSpPr txBox="1"/>
          <p:nvPr/>
        </p:nvSpPr>
        <p:spPr>
          <a:xfrm>
            <a:off x="1017475" y="3950938"/>
            <a:ext cx="1626900" cy="4494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600"/>
              </a:spcAft>
              <a:buNone/>
            </a:pPr>
            <a:r>
              <a:rPr lang="en" sz="900">
                <a:solidFill>
                  <a:srgbClr val="000000"/>
                </a:solidFill>
                <a:latin typeface="Open Sans Light"/>
                <a:ea typeface="Open Sans Light"/>
                <a:cs typeface="Open Sans Light"/>
                <a:sym typeface="Open Sans Light"/>
              </a:rPr>
              <a:t>Competitive direct mail rate for maximum reach and ROI.</a:t>
            </a:r>
            <a:endParaRPr sz="900">
              <a:solidFill>
                <a:srgbClr val="000000"/>
              </a:solidFill>
              <a:latin typeface="Open Sans Light"/>
              <a:ea typeface="Open Sans Light"/>
              <a:cs typeface="Open Sans Light"/>
              <a:sym typeface="Open Sans Light"/>
            </a:endParaRPr>
          </a:p>
        </p:txBody>
      </p:sp>
      <p:pic>
        <p:nvPicPr>
          <p:cNvPr id="430" name="Google Shape;430;p33"/>
          <p:cNvPicPr preferRelativeResize="0"/>
          <p:nvPr/>
        </p:nvPicPr>
        <p:blipFill rotWithShape="1">
          <a:blip r:embed="rId5">
            <a:alphaModFix/>
          </a:blip>
          <a:srcRect b="28569" l="0" r="0" t="9751"/>
          <a:stretch/>
        </p:blipFill>
        <p:spPr>
          <a:xfrm>
            <a:off x="4213100" y="2341076"/>
            <a:ext cx="2091964" cy="2150124"/>
          </a:xfrm>
          <a:prstGeom prst="rect">
            <a:avLst/>
          </a:prstGeom>
          <a:noFill/>
          <a:ln>
            <a:noFill/>
          </a:ln>
        </p:spPr>
      </p:pic>
      <p:sp>
        <p:nvSpPr>
          <p:cNvPr id="431" name="Google Shape;431;p33"/>
          <p:cNvSpPr txBox="1"/>
          <p:nvPr/>
        </p:nvSpPr>
        <p:spPr>
          <a:xfrm>
            <a:off x="597672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432" name="Google Shape;432;p33"/>
          <p:cNvSpPr txBox="1"/>
          <p:nvPr/>
        </p:nvSpPr>
        <p:spPr>
          <a:xfrm>
            <a:off x="54710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6">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433" name="Google Shape;433;p33"/>
          <p:cNvSpPr txBox="1"/>
          <p:nvPr/>
        </p:nvSpPr>
        <p:spPr>
          <a:xfrm>
            <a:off x="7406429" y="2199451"/>
            <a:ext cx="599400" cy="259500"/>
          </a:xfrm>
          <a:prstGeom prst="rect">
            <a:avLst/>
          </a:prstGeom>
          <a:noFill/>
          <a:ln>
            <a:noFill/>
          </a:ln>
        </p:spPr>
        <p:txBody>
          <a:bodyPr anchorCtr="0" anchor="b" bIns="17125" lIns="34275" spcFirstLastPara="1" rIns="34275" wrap="square" tIns="17125">
            <a:noAutofit/>
          </a:bodyPr>
          <a:lstStyle/>
          <a:p>
            <a:pPr indent="0" lvl="0" marL="0" rtl="0" algn="l">
              <a:lnSpc>
                <a:spcPct val="76000"/>
              </a:lnSpc>
              <a:spcBef>
                <a:spcPts val="0"/>
              </a:spcBef>
              <a:spcAft>
                <a:spcPts val="0"/>
              </a:spcAft>
              <a:buClr>
                <a:srgbClr val="000000"/>
              </a:buClr>
              <a:buSzPts val="1100"/>
              <a:buFont typeface="Arial"/>
              <a:buNone/>
            </a:pPr>
            <a:r>
              <a:rPr lang="en" sz="700">
                <a:latin typeface="Roboto Condensed"/>
                <a:ea typeface="Roboto Condensed"/>
                <a:cs typeface="Roboto Condensed"/>
                <a:sym typeface="Roboto Condensed"/>
              </a:rPr>
              <a:t>DELUXE</a:t>
            </a:r>
            <a:r>
              <a:rPr lang="en" sz="700">
                <a:solidFill>
                  <a:srgbClr val="000000"/>
                </a:solidFill>
                <a:latin typeface="Roboto Condensed"/>
                <a:ea typeface="Roboto Condensed"/>
                <a:cs typeface="Roboto Condensed"/>
                <a:sym typeface="Roboto Condensed"/>
              </a:rPr>
              <a:t> POSTCARD</a:t>
            </a:r>
            <a:endParaRPr sz="700">
              <a:solidFill>
                <a:srgbClr val="005AA9"/>
              </a:solidFill>
              <a:latin typeface="Roboto Condensed"/>
              <a:ea typeface="Roboto Condensed"/>
              <a:cs typeface="Roboto Condensed"/>
              <a:sym typeface="Roboto Condensed"/>
            </a:endParaRPr>
          </a:p>
          <a:p>
            <a:pPr indent="0" lvl="0" marL="0" rtl="0" algn="l">
              <a:lnSpc>
                <a:spcPct val="100000"/>
              </a:lnSpc>
              <a:spcBef>
                <a:spcPts val="0"/>
              </a:spcBef>
              <a:spcAft>
                <a:spcPts val="0"/>
              </a:spcAft>
              <a:buClr>
                <a:srgbClr val="000000"/>
              </a:buClr>
              <a:buSzPts val="1100"/>
              <a:buFont typeface="Arial"/>
              <a:buNone/>
            </a:pPr>
            <a:r>
              <a:rPr lang="en" sz="600">
                <a:solidFill>
                  <a:srgbClr val="005AA9"/>
                </a:solidFill>
                <a:latin typeface="Roboto Condensed"/>
                <a:ea typeface="Roboto Condensed"/>
                <a:cs typeface="Roboto Condensed"/>
                <a:sym typeface="Roboto Condensed"/>
              </a:rPr>
              <a:t>5.125 X 9</a:t>
            </a:r>
            <a:endParaRPr sz="600">
              <a:solidFill>
                <a:srgbClr val="222222"/>
              </a:solidFill>
              <a:latin typeface="Roboto Condensed"/>
              <a:ea typeface="Roboto Condensed"/>
              <a:cs typeface="Roboto Condensed"/>
              <a:sym typeface="Roboto Condensed"/>
            </a:endParaRPr>
          </a:p>
        </p:txBody>
      </p:sp>
      <p:pic>
        <p:nvPicPr>
          <p:cNvPr id="434" name="Google Shape;434;p33"/>
          <p:cNvPicPr preferRelativeResize="0"/>
          <p:nvPr/>
        </p:nvPicPr>
        <p:blipFill>
          <a:blip r:embed="rId7">
            <a:alphaModFix/>
          </a:blip>
          <a:stretch>
            <a:fillRect/>
          </a:stretch>
        </p:blipFill>
        <p:spPr>
          <a:xfrm>
            <a:off x="7913583" y="1832895"/>
            <a:ext cx="455673" cy="730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6"/>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68" name="Google Shape;68;p16"/>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69" name="Google Shape;69;p16"/>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0" name="Google Shape;70;p16"/>
          <p:cNvSpPr txBox="1"/>
          <p:nvPr/>
        </p:nvSpPr>
        <p:spPr>
          <a:xfrm>
            <a:off x="549650" y="-5125"/>
            <a:ext cx="5137800" cy="4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TABLE</a:t>
            </a:r>
            <a:r>
              <a:rPr lang="en" sz="2800">
                <a:solidFill>
                  <a:srgbClr val="000000"/>
                </a:solidFill>
                <a:latin typeface="Roboto Condensed Light"/>
                <a:ea typeface="Roboto Condensed Light"/>
                <a:cs typeface="Roboto Condensed Light"/>
                <a:sym typeface="Roboto Condensed Light"/>
              </a:rPr>
              <a:t> </a:t>
            </a:r>
            <a:r>
              <a:rPr lang="en" sz="2800">
                <a:solidFill>
                  <a:schemeClr val="dk1"/>
                </a:solidFill>
                <a:latin typeface="Roboto Condensed Light"/>
                <a:ea typeface="Roboto Condensed Light"/>
                <a:cs typeface="Roboto Condensed Light"/>
                <a:sym typeface="Roboto Condensed Light"/>
              </a:rPr>
              <a:t>OF CONTENTS</a:t>
            </a:r>
            <a:endParaRPr sz="2800">
              <a:latin typeface="Roboto Condensed Light"/>
              <a:ea typeface="Roboto Condensed Light"/>
              <a:cs typeface="Roboto Condensed Light"/>
              <a:sym typeface="Roboto Condensed Light"/>
            </a:endParaRPr>
          </a:p>
        </p:txBody>
      </p:sp>
      <p:sp>
        <p:nvSpPr>
          <p:cNvPr id="71" name="Google Shape;71;p16"/>
          <p:cNvSpPr txBox="1"/>
          <p:nvPr/>
        </p:nvSpPr>
        <p:spPr>
          <a:xfrm>
            <a:off x="685800" y="938375"/>
            <a:ext cx="3907500" cy="37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Open Sans"/>
                <a:ea typeface="Open Sans"/>
                <a:cs typeface="Open Sans"/>
                <a:sym typeface="Open Sans"/>
              </a:rPr>
              <a:t>Company Overview 			</a:t>
            </a:r>
            <a:r>
              <a:rPr lang="en" sz="1300">
                <a:solidFill>
                  <a:srgbClr val="E81A41"/>
                </a:solidFill>
                <a:latin typeface="Open Sans"/>
                <a:ea typeface="Open Sans"/>
                <a:cs typeface="Open Sans"/>
                <a:sym typeface="Open Sans"/>
              </a:rPr>
              <a:t>4 - 7 </a:t>
            </a:r>
            <a:r>
              <a:rPr lang="en" sz="1000">
                <a:solidFill>
                  <a:srgbClr val="E81A41"/>
                </a:solidFill>
                <a:latin typeface="Open Sans"/>
                <a:ea typeface="Open Sans"/>
                <a:cs typeface="Open Sans"/>
                <a:sym typeface="Open Sans"/>
              </a:rPr>
              <a:t>           </a:t>
            </a:r>
            <a:r>
              <a:rPr b="1" lang="en" sz="1000">
                <a:solidFill>
                  <a:srgbClr val="E81A41"/>
                </a:solidFill>
                <a:latin typeface="Open Sans"/>
                <a:ea typeface="Open Sans"/>
                <a:cs typeface="Open Sans"/>
                <a:sym typeface="Open Sans"/>
              </a:rPr>
              <a:t>            </a:t>
            </a:r>
            <a:endParaRPr b="1" sz="1000">
              <a:solidFill>
                <a:srgbClr val="E81A41"/>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E81A41"/>
              </a:solidFill>
              <a:latin typeface="Open Sans"/>
              <a:ea typeface="Open Sans"/>
              <a:cs typeface="Open Sans"/>
              <a:sym typeface="Open Sans"/>
            </a:endParaRPr>
          </a:p>
          <a:p>
            <a:pPr indent="-298450" lvl="0" marL="457200" rtl="0" algn="l">
              <a:lnSpc>
                <a:spcPct val="115000"/>
              </a:lnSpc>
              <a:spcBef>
                <a:spcPts val="0"/>
              </a:spcBef>
              <a:spcAft>
                <a:spcPts val="0"/>
              </a:spcAft>
              <a:buClr>
                <a:srgbClr val="EA303B"/>
              </a:buClr>
              <a:buSzPts val="1100"/>
              <a:buFont typeface="Open Sans Light"/>
              <a:buChar char="●"/>
            </a:pPr>
            <a:r>
              <a:rPr lang="en" sz="1100">
                <a:latin typeface="Open Sans Light"/>
                <a:ea typeface="Open Sans Light"/>
                <a:cs typeface="Open Sans Light"/>
                <a:sym typeface="Open Sans Light"/>
              </a:rPr>
              <a:t>Who we are</a:t>
            </a:r>
            <a:endParaRPr sz="1100">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latin typeface="Open Sans Light"/>
                <a:ea typeface="Open Sans Light"/>
                <a:cs typeface="Open Sans Light"/>
                <a:sym typeface="Open Sans Light"/>
              </a:rPr>
              <a:t>Distribution overview</a:t>
            </a:r>
            <a:endParaRPr sz="1100">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latin typeface="Open Sans Light"/>
                <a:ea typeface="Open Sans Light"/>
                <a:cs typeface="Open Sans Light"/>
                <a:sym typeface="Open Sans Light"/>
              </a:rPr>
              <a:t>Our clientele</a:t>
            </a:r>
            <a:endParaRPr sz="1100">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latin typeface="Open Sans Light"/>
                <a:ea typeface="Open Sans Light"/>
                <a:cs typeface="Open Sans Light"/>
                <a:sym typeface="Open Sans Light"/>
              </a:rPr>
              <a:t>Products we offer</a:t>
            </a:r>
            <a:endParaRPr sz="1100">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latin typeface="Open Sans Light"/>
              <a:ea typeface="Open Sans Light"/>
              <a:cs typeface="Open Sans Light"/>
              <a:sym typeface="Open Sans Light"/>
            </a:endParaRPr>
          </a:p>
          <a:p>
            <a:pPr indent="0" lvl="0" marL="0" rtl="0" algn="l">
              <a:spcBef>
                <a:spcPts val="0"/>
              </a:spcBef>
              <a:spcAft>
                <a:spcPts val="0"/>
              </a:spcAft>
              <a:buClr>
                <a:srgbClr val="000000"/>
              </a:buClr>
              <a:buSzPts val="1100"/>
              <a:buFont typeface="Arial"/>
              <a:buNone/>
            </a:pPr>
            <a:r>
              <a:rPr b="1" lang="en" sz="1300">
                <a:solidFill>
                  <a:srgbClr val="000000"/>
                </a:solidFill>
                <a:latin typeface="Open Sans"/>
                <a:ea typeface="Open Sans"/>
                <a:cs typeface="Open Sans"/>
                <a:sym typeface="Open Sans"/>
              </a:rPr>
              <a:t>The Power of Direct Mail</a:t>
            </a:r>
            <a:r>
              <a:rPr b="1" lang="en" sz="1000">
                <a:solidFill>
                  <a:srgbClr val="000000"/>
                </a:solidFill>
                <a:latin typeface="Open Sans"/>
                <a:ea typeface="Open Sans"/>
                <a:cs typeface="Open Sans"/>
                <a:sym typeface="Open Sans"/>
              </a:rPr>
              <a:t>                	 </a:t>
            </a:r>
            <a:r>
              <a:rPr lang="en" sz="1300">
                <a:solidFill>
                  <a:srgbClr val="E81A41"/>
                </a:solidFill>
                <a:latin typeface="Open Sans"/>
                <a:ea typeface="Open Sans"/>
                <a:cs typeface="Open Sans"/>
                <a:sym typeface="Open Sans"/>
              </a:rPr>
              <a:t>9</a:t>
            </a:r>
            <a:r>
              <a:rPr lang="en" sz="1300">
                <a:solidFill>
                  <a:srgbClr val="E81A41"/>
                </a:solidFill>
                <a:latin typeface="Open Sans"/>
                <a:ea typeface="Open Sans"/>
                <a:cs typeface="Open Sans"/>
                <a:sym typeface="Open Sans"/>
              </a:rPr>
              <a:t> - 11</a:t>
            </a:r>
            <a:endParaRPr sz="1300">
              <a:solidFill>
                <a:srgbClr val="E81A4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000">
              <a:solidFill>
                <a:srgbClr val="000000"/>
              </a:solidFill>
              <a:latin typeface="Open Sans"/>
              <a:ea typeface="Open Sans"/>
              <a:cs typeface="Open Sans"/>
              <a:sym typeface="Open Sans"/>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No place like home</a:t>
            </a:r>
            <a:endParaRPr sz="1100">
              <a:solidFill>
                <a:srgbClr val="000000"/>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Direct Mail remains a powerful tool</a:t>
            </a:r>
            <a:endParaRPr sz="1100">
              <a:solidFill>
                <a:srgbClr val="000000"/>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Why boost your marketing mix</a:t>
            </a:r>
            <a:endParaRPr sz="1100">
              <a:solidFill>
                <a:srgbClr val="000000"/>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100">
              <a:solidFill>
                <a:srgbClr val="000000"/>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Our Solution Strategy  </a:t>
            </a:r>
            <a:r>
              <a:rPr b="1" lang="en" sz="1000">
                <a:solidFill>
                  <a:schemeClr val="dk1"/>
                </a:solidFill>
                <a:latin typeface="Open Sans"/>
                <a:ea typeface="Open Sans"/>
                <a:cs typeface="Open Sans"/>
                <a:sym typeface="Open Sans"/>
              </a:rPr>
              <a:t>  		</a:t>
            </a:r>
            <a:r>
              <a:rPr lang="en" sz="1300">
                <a:solidFill>
                  <a:srgbClr val="FF0000"/>
                </a:solidFill>
                <a:latin typeface="Open Sans"/>
                <a:ea typeface="Open Sans"/>
                <a:cs typeface="Open Sans"/>
                <a:sym typeface="Open Sans"/>
              </a:rPr>
              <a:t>13 - 15       </a:t>
            </a:r>
            <a:r>
              <a:rPr lang="en" sz="1000">
                <a:solidFill>
                  <a:srgbClr val="FF0000"/>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  </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Open Sans"/>
              <a:ea typeface="Open Sans"/>
              <a:cs typeface="Open Sans"/>
              <a:sym typeface="Open Sans"/>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chemeClr val="dk1"/>
                </a:solidFill>
                <a:latin typeface="Open Sans Light"/>
                <a:ea typeface="Open Sans Light"/>
                <a:cs typeface="Open Sans Light"/>
                <a:sym typeface="Open Sans Light"/>
              </a:rPr>
              <a:t>Turnkey campaign solution</a:t>
            </a:r>
            <a:endParaRPr sz="11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chemeClr val="dk1"/>
                </a:solidFill>
                <a:latin typeface="Open Sans Light"/>
                <a:ea typeface="Open Sans Light"/>
                <a:cs typeface="Open Sans Light"/>
                <a:sym typeface="Open Sans Light"/>
              </a:rPr>
              <a:t>Tackling key marketing strategies</a:t>
            </a:r>
            <a:endParaRPr sz="1100">
              <a:solidFill>
                <a:schemeClr val="dk1"/>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chemeClr val="dk1"/>
                </a:solidFill>
                <a:latin typeface="Open Sans Light"/>
                <a:ea typeface="Open Sans Light"/>
                <a:cs typeface="Open Sans Light"/>
                <a:sym typeface="Open Sans Light"/>
              </a:rPr>
              <a:t>3 Steps to success</a:t>
            </a:r>
            <a:endParaRPr sz="11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000">
              <a:latin typeface="Open Sans"/>
              <a:ea typeface="Open Sans"/>
              <a:cs typeface="Open Sans"/>
              <a:sym typeface="Open Sans"/>
            </a:endParaRPr>
          </a:p>
        </p:txBody>
      </p:sp>
      <p:cxnSp>
        <p:nvCxnSpPr>
          <p:cNvPr id="72" name="Google Shape;72;p16"/>
          <p:cNvCxnSpPr/>
          <p:nvPr/>
        </p:nvCxnSpPr>
        <p:spPr>
          <a:xfrm>
            <a:off x="4530225" y="1084350"/>
            <a:ext cx="0" cy="3609600"/>
          </a:xfrm>
          <a:prstGeom prst="straightConnector1">
            <a:avLst/>
          </a:prstGeom>
          <a:noFill/>
          <a:ln cap="flat" cmpd="sng" w="9525">
            <a:solidFill>
              <a:srgbClr val="0C5CA9"/>
            </a:solidFill>
            <a:prstDash val="dot"/>
            <a:round/>
            <a:headEnd len="med" w="med" type="none"/>
            <a:tailEnd len="med" w="med" type="none"/>
          </a:ln>
        </p:spPr>
      </p:cxnSp>
      <p:sp>
        <p:nvSpPr>
          <p:cNvPr id="73" name="Google Shape;73;p16"/>
          <p:cNvSpPr txBox="1"/>
          <p:nvPr/>
        </p:nvSpPr>
        <p:spPr>
          <a:xfrm>
            <a:off x="4980675" y="938375"/>
            <a:ext cx="4086300" cy="275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00000"/>
                </a:solidFill>
                <a:latin typeface="Open Sans"/>
                <a:ea typeface="Open Sans"/>
                <a:cs typeface="Open Sans"/>
                <a:sym typeface="Open Sans"/>
              </a:rPr>
              <a:t>Product Deep Dive  </a:t>
            </a:r>
            <a:r>
              <a:rPr b="1" lang="en" sz="1000">
                <a:solidFill>
                  <a:srgbClr val="000000"/>
                </a:solidFill>
                <a:latin typeface="Open Sans"/>
                <a:ea typeface="Open Sans"/>
                <a:cs typeface="Open Sans"/>
                <a:sym typeface="Open Sans"/>
              </a:rPr>
              <a:t>  		</a:t>
            </a:r>
            <a:r>
              <a:rPr lang="en" sz="1300">
                <a:solidFill>
                  <a:srgbClr val="FF0000"/>
                </a:solidFill>
                <a:latin typeface="Open Sans"/>
                <a:ea typeface="Open Sans"/>
                <a:cs typeface="Open Sans"/>
                <a:sym typeface="Open Sans"/>
              </a:rPr>
              <a:t>17</a:t>
            </a:r>
            <a:r>
              <a:rPr lang="en" sz="1300">
                <a:solidFill>
                  <a:srgbClr val="FF0000"/>
                </a:solidFill>
                <a:latin typeface="Open Sans"/>
                <a:ea typeface="Open Sans"/>
                <a:cs typeface="Open Sans"/>
                <a:sym typeface="Open Sans"/>
              </a:rPr>
              <a:t> - 21       </a:t>
            </a:r>
            <a:r>
              <a:rPr lang="en" sz="1000">
                <a:solidFill>
                  <a:srgbClr val="FF0000"/>
                </a:solidFill>
                <a:latin typeface="Open Sans"/>
                <a:ea typeface="Open Sans"/>
                <a:cs typeface="Open Sans"/>
                <a:sym typeface="Open Sans"/>
              </a:rPr>
              <a:t>             </a:t>
            </a:r>
            <a:r>
              <a:rPr b="1" lang="en" sz="1000">
                <a:solidFill>
                  <a:srgbClr val="000000"/>
                </a:solidFill>
                <a:latin typeface="Open Sans"/>
                <a:ea typeface="Open Sans"/>
                <a:cs typeface="Open Sans"/>
                <a:sym typeface="Open Sans"/>
              </a:rPr>
              <a:t>  </a:t>
            </a:r>
            <a:endParaRPr b="1" sz="100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000000"/>
              </a:solidFill>
              <a:latin typeface="Open Sans"/>
              <a:ea typeface="Open Sans"/>
              <a:cs typeface="Open Sans"/>
              <a:sym typeface="Open Sans"/>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Shared Mail Overview</a:t>
            </a:r>
            <a:endParaRPr sz="1100">
              <a:solidFill>
                <a:srgbClr val="000000"/>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Solo Direct Mail</a:t>
            </a:r>
            <a:endParaRPr sz="1100">
              <a:solidFill>
                <a:srgbClr val="000000"/>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Personalized Mail</a:t>
            </a:r>
            <a:endParaRPr sz="1100">
              <a:solidFill>
                <a:srgbClr val="000000"/>
              </a:solidFill>
              <a:latin typeface="Open Sans Light"/>
              <a:ea typeface="Open Sans Light"/>
              <a:cs typeface="Open Sans Light"/>
              <a:sym typeface="Open Sans Light"/>
            </a:endParaRPr>
          </a:p>
          <a:p>
            <a:pPr indent="-298450" lvl="0" marL="457200" rtl="0" algn="l">
              <a:lnSpc>
                <a:spcPct val="115000"/>
              </a:lnSpc>
              <a:spcBef>
                <a:spcPts val="0"/>
              </a:spcBef>
              <a:spcAft>
                <a:spcPts val="0"/>
              </a:spcAft>
              <a:buClr>
                <a:srgbClr val="EA303B"/>
              </a:buClr>
              <a:buSzPts val="1100"/>
              <a:buFont typeface="Open Sans Light"/>
              <a:buChar char="●"/>
            </a:pPr>
            <a:r>
              <a:rPr lang="en" sz="1100">
                <a:solidFill>
                  <a:srgbClr val="000000"/>
                </a:solidFill>
                <a:latin typeface="Open Sans Light"/>
                <a:ea typeface="Open Sans Light"/>
                <a:cs typeface="Open Sans Light"/>
                <a:sym typeface="Open Sans Light"/>
              </a:rPr>
              <a:t>Performance Analytics</a:t>
            </a:r>
            <a:endParaRPr sz="1300">
              <a:solidFill>
                <a:srgbClr val="E81A4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sz="1300">
              <a:solidFill>
                <a:srgbClr val="E81A4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b="1" lang="en" sz="1300">
                <a:solidFill>
                  <a:srgbClr val="000000"/>
                </a:solidFill>
                <a:latin typeface="Open Sans"/>
                <a:ea typeface="Open Sans"/>
                <a:cs typeface="Open Sans"/>
                <a:sym typeface="Open Sans"/>
              </a:rPr>
              <a:t>Sample Ads 			        </a:t>
            </a:r>
            <a:r>
              <a:rPr lang="en" sz="1300">
                <a:solidFill>
                  <a:srgbClr val="E81A41"/>
                </a:solidFill>
                <a:latin typeface="Open Sans"/>
                <a:ea typeface="Open Sans"/>
                <a:cs typeface="Open Sans"/>
                <a:sym typeface="Open Sans"/>
              </a:rPr>
              <a:t>23</a:t>
            </a:r>
            <a:endParaRPr sz="1300">
              <a:solidFill>
                <a:srgbClr val="E81A4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300">
              <a:latin typeface="Open Sans"/>
              <a:ea typeface="Open Sans"/>
              <a:cs typeface="Open Sans"/>
              <a:sym typeface="Open Sans"/>
            </a:endParaRPr>
          </a:p>
          <a:p>
            <a:pPr indent="0" lvl="0" marL="45720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300">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b="1" lang="en" sz="1000">
                <a:solidFill>
                  <a:srgbClr val="000000"/>
                </a:solidFill>
                <a:latin typeface="Open Sans"/>
                <a:ea typeface="Open Sans"/>
                <a:cs typeface="Open Sans"/>
                <a:sym typeface="Open Sans"/>
              </a:rPr>
              <a:t>                         </a:t>
            </a:r>
            <a:endParaRPr b="1" sz="1000">
              <a:solidFill>
                <a:srgbClr val="000000"/>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1000">
              <a:solidFill>
                <a:srgbClr val="000000"/>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000">
              <a:latin typeface="Open Sans"/>
              <a:ea typeface="Open Sans"/>
              <a:cs typeface="Open Sans"/>
              <a:sym typeface="Open Sans"/>
            </a:endParaRPr>
          </a:p>
        </p:txBody>
      </p:sp>
      <p:pic>
        <p:nvPicPr>
          <p:cNvPr id="74" name="Google Shape;74;p16"/>
          <p:cNvPicPr preferRelativeResize="0"/>
          <p:nvPr/>
        </p:nvPicPr>
        <p:blipFill rotWithShape="1">
          <a:blip r:embed="rId4">
            <a:alphaModFix/>
          </a:blip>
          <a:srcRect b="0" l="14372" r="73017" t="69736"/>
          <a:stretch/>
        </p:blipFill>
        <p:spPr>
          <a:xfrm>
            <a:off x="8170300" y="4210475"/>
            <a:ext cx="573699" cy="656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4"/>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40" name="Google Shape;440;p34"/>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PERSONALIZED</a:t>
            </a:r>
            <a:r>
              <a:rPr lang="en" sz="2900">
                <a:latin typeface="Roboto Condensed Light"/>
                <a:ea typeface="Roboto Condensed Light"/>
                <a:cs typeface="Roboto Condensed Light"/>
                <a:sym typeface="Roboto Condensed Light"/>
              </a:rPr>
              <a:t> MAIL</a:t>
            </a:r>
            <a:endParaRPr sz="2900">
              <a:latin typeface="Roboto Condensed Light"/>
              <a:ea typeface="Roboto Condensed Light"/>
              <a:cs typeface="Roboto Condensed Light"/>
              <a:sym typeface="Roboto Condensed Light"/>
            </a:endParaRPr>
          </a:p>
        </p:txBody>
      </p:sp>
      <p:sp>
        <p:nvSpPr>
          <p:cNvPr id="441" name="Google Shape;441;p34"/>
          <p:cNvSpPr txBox="1"/>
          <p:nvPr/>
        </p:nvSpPr>
        <p:spPr>
          <a:xfrm>
            <a:off x="54710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442" name="Google Shape;442;p34"/>
          <p:cNvSpPr txBox="1"/>
          <p:nvPr/>
        </p:nvSpPr>
        <p:spPr>
          <a:xfrm>
            <a:off x="597672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grpSp>
        <p:nvGrpSpPr>
          <p:cNvPr id="443" name="Google Shape;443;p34"/>
          <p:cNvGrpSpPr/>
          <p:nvPr/>
        </p:nvGrpSpPr>
        <p:grpSpPr>
          <a:xfrm>
            <a:off x="3313007" y="3053254"/>
            <a:ext cx="2622068" cy="1519749"/>
            <a:chOff x="6057725" y="3753000"/>
            <a:chExt cx="2601000" cy="2215700"/>
          </a:xfrm>
        </p:grpSpPr>
        <p:sp>
          <p:nvSpPr>
            <p:cNvPr id="444" name="Google Shape;444;p34"/>
            <p:cNvSpPr/>
            <p:nvPr/>
          </p:nvSpPr>
          <p:spPr>
            <a:xfrm>
              <a:off x="6057725" y="3901400"/>
              <a:ext cx="2601000" cy="2067300"/>
            </a:xfrm>
            <a:prstGeom prst="rect">
              <a:avLst/>
            </a:prstGeom>
            <a:noFill/>
            <a:ln cap="flat" cmpd="sng" w="9525">
              <a:solidFill>
                <a:srgbClr val="0C5C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4"/>
            <p:cNvSpPr/>
            <p:nvPr/>
          </p:nvSpPr>
          <p:spPr>
            <a:xfrm>
              <a:off x="6832338" y="3753000"/>
              <a:ext cx="1078200" cy="31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34"/>
          <p:cNvGrpSpPr/>
          <p:nvPr/>
        </p:nvGrpSpPr>
        <p:grpSpPr>
          <a:xfrm>
            <a:off x="418668" y="3053254"/>
            <a:ext cx="2622068" cy="1519749"/>
            <a:chOff x="6057725" y="3753000"/>
            <a:chExt cx="2601000" cy="2215700"/>
          </a:xfrm>
        </p:grpSpPr>
        <p:sp>
          <p:nvSpPr>
            <p:cNvPr id="447" name="Google Shape;447;p34"/>
            <p:cNvSpPr/>
            <p:nvPr/>
          </p:nvSpPr>
          <p:spPr>
            <a:xfrm>
              <a:off x="6057725" y="3901400"/>
              <a:ext cx="2601000" cy="2067300"/>
            </a:xfrm>
            <a:prstGeom prst="rect">
              <a:avLst/>
            </a:prstGeom>
            <a:noFill/>
            <a:ln cap="flat" cmpd="sng" w="9525">
              <a:solidFill>
                <a:srgbClr val="0C5C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4"/>
            <p:cNvSpPr/>
            <p:nvPr/>
          </p:nvSpPr>
          <p:spPr>
            <a:xfrm>
              <a:off x="6832338" y="3753000"/>
              <a:ext cx="1078200" cy="31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 name="Google Shape;449;p34"/>
          <p:cNvGrpSpPr/>
          <p:nvPr/>
        </p:nvGrpSpPr>
        <p:grpSpPr>
          <a:xfrm>
            <a:off x="6207346" y="3053254"/>
            <a:ext cx="2622068" cy="1519749"/>
            <a:chOff x="6057725" y="3753000"/>
            <a:chExt cx="2601000" cy="2215700"/>
          </a:xfrm>
        </p:grpSpPr>
        <p:sp>
          <p:nvSpPr>
            <p:cNvPr id="450" name="Google Shape;450;p34"/>
            <p:cNvSpPr/>
            <p:nvPr/>
          </p:nvSpPr>
          <p:spPr>
            <a:xfrm>
              <a:off x="6057725" y="3901400"/>
              <a:ext cx="2601000" cy="2067300"/>
            </a:xfrm>
            <a:prstGeom prst="rect">
              <a:avLst/>
            </a:prstGeom>
            <a:noFill/>
            <a:ln cap="flat" cmpd="sng" w="9525">
              <a:solidFill>
                <a:srgbClr val="0C5C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4"/>
            <p:cNvSpPr/>
            <p:nvPr/>
          </p:nvSpPr>
          <p:spPr>
            <a:xfrm>
              <a:off x="6832338" y="3753000"/>
              <a:ext cx="1078200" cy="31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34"/>
          <p:cNvSpPr txBox="1"/>
          <p:nvPr/>
        </p:nvSpPr>
        <p:spPr>
          <a:xfrm>
            <a:off x="425850" y="1036275"/>
            <a:ext cx="6437400" cy="16008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000">
                <a:solidFill>
                  <a:srgbClr val="000000"/>
                </a:solidFill>
                <a:latin typeface="Open Sans Light"/>
                <a:ea typeface="Open Sans Light"/>
                <a:cs typeface="Open Sans Light"/>
                <a:sym typeface="Open Sans Light"/>
              </a:rPr>
              <a:t>Personalized Mail™ is a one-to-one communication, allowing for a tailored message directly to</a:t>
            </a:r>
            <a:r>
              <a:rPr lang="en" sz="1000">
                <a:latin typeface="Open Sans Light"/>
                <a:ea typeface="Open Sans Light"/>
                <a:cs typeface="Open Sans Light"/>
                <a:sym typeface="Open Sans Light"/>
              </a:rPr>
              <a:t> </a:t>
            </a:r>
            <a:r>
              <a:rPr lang="en" sz="1000">
                <a:solidFill>
                  <a:srgbClr val="000000"/>
                </a:solidFill>
                <a:latin typeface="Open Sans Light"/>
                <a:ea typeface="Open Sans Light"/>
                <a:cs typeface="Open Sans Light"/>
                <a:sym typeface="Open Sans Light"/>
              </a:rPr>
              <a:t>customers or prospects. The address may or may not have a contact name. The list of addresses can be your list of customers or can be bought/rented. </a:t>
            </a:r>
            <a:endParaRPr sz="1000">
              <a:solidFill>
                <a:srgbClr val="000000"/>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rgbClr val="000000"/>
              </a:buClr>
              <a:buSzPts val="1100"/>
              <a:buFont typeface="Arial"/>
              <a:buNone/>
            </a:pPr>
            <a:r>
              <a:t/>
            </a:r>
            <a:endParaRPr sz="700">
              <a:solidFill>
                <a:srgbClr val="000000"/>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rgbClr val="000000"/>
              </a:buClr>
              <a:buSzPts val="1100"/>
              <a:buFont typeface="Arial"/>
              <a:buNone/>
            </a:pPr>
            <a:r>
              <a:rPr lang="en" sz="1000">
                <a:solidFill>
                  <a:srgbClr val="000000"/>
                </a:solidFill>
                <a:latin typeface="Open Sans Light"/>
                <a:ea typeface="Open Sans Light"/>
                <a:cs typeface="Open Sans Light"/>
                <a:sym typeface="Open Sans Light"/>
              </a:rPr>
              <a:t>Personalized Mail™ can help acquire new customers, deepen connections with existing ones and build customer loyalty. For example, not-for-profits often rent lists to obtain new donors, and financial institutions use Personalized Mail to communicate regularly with customers as well as send them special promotions.</a:t>
            </a:r>
            <a:endParaRPr sz="1000">
              <a:solidFill>
                <a:srgbClr val="000000"/>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rgbClr val="000000"/>
              </a:buClr>
              <a:buSzPts val="1100"/>
              <a:buFont typeface="Arial"/>
              <a:buNone/>
            </a:pPr>
            <a:r>
              <a:t/>
            </a:r>
            <a:endParaRPr sz="1100">
              <a:solidFill>
                <a:srgbClr val="1A1A1A"/>
              </a:solidFill>
              <a:latin typeface="Open Sans Light"/>
              <a:ea typeface="Open Sans Light"/>
              <a:cs typeface="Open Sans Light"/>
              <a:sym typeface="Open Sans Light"/>
            </a:endParaRPr>
          </a:p>
          <a:p>
            <a:pPr indent="0" lvl="0" marL="0" rtl="0" algn="l">
              <a:lnSpc>
                <a:spcPct val="150000"/>
              </a:lnSpc>
              <a:spcBef>
                <a:spcPts val="0"/>
              </a:spcBef>
              <a:spcAft>
                <a:spcPts val="0"/>
              </a:spcAft>
              <a:buClr>
                <a:srgbClr val="000000"/>
              </a:buClr>
              <a:buSzPts val="1100"/>
              <a:buFont typeface="Arial"/>
              <a:buNone/>
            </a:pPr>
            <a:r>
              <a:t/>
            </a:r>
            <a:endParaRPr sz="1100">
              <a:solidFill>
                <a:srgbClr val="1A1A1A"/>
              </a:solidFill>
              <a:latin typeface="Open Sans Light"/>
              <a:ea typeface="Open Sans Light"/>
              <a:cs typeface="Open Sans Light"/>
              <a:sym typeface="Open Sans Light"/>
            </a:endParaRPr>
          </a:p>
        </p:txBody>
      </p:sp>
      <p:sp>
        <p:nvSpPr>
          <p:cNvPr id="453" name="Google Shape;453;p34"/>
          <p:cNvSpPr txBox="1"/>
          <p:nvPr/>
        </p:nvSpPr>
        <p:spPr>
          <a:xfrm>
            <a:off x="336950" y="577450"/>
            <a:ext cx="5577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0C5CA9"/>
                </a:solidFill>
                <a:latin typeface="Open Sans Light"/>
                <a:ea typeface="Open Sans Light"/>
                <a:cs typeface="Open Sans Light"/>
                <a:sym typeface="Open Sans Light"/>
              </a:rPr>
              <a:t>Engage with active &amp; past </a:t>
            </a:r>
            <a:r>
              <a:rPr b="1" lang="en" sz="2300">
                <a:solidFill>
                  <a:srgbClr val="0C5CA9"/>
                </a:solidFill>
                <a:latin typeface="Open Sans"/>
                <a:ea typeface="Open Sans"/>
                <a:cs typeface="Open Sans"/>
                <a:sym typeface="Open Sans"/>
              </a:rPr>
              <a:t>customers</a:t>
            </a:r>
            <a:endParaRPr b="1" sz="2300"/>
          </a:p>
        </p:txBody>
      </p:sp>
      <p:sp>
        <p:nvSpPr>
          <p:cNvPr id="454" name="Google Shape;454;p34"/>
          <p:cNvSpPr txBox="1"/>
          <p:nvPr/>
        </p:nvSpPr>
        <p:spPr>
          <a:xfrm>
            <a:off x="336950" y="2430838"/>
            <a:ext cx="795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500"/>
              </a:spcAft>
              <a:buNone/>
            </a:pPr>
            <a:r>
              <a:rPr lang="en" sz="1300">
                <a:solidFill>
                  <a:srgbClr val="0C5CA9"/>
                </a:solidFill>
                <a:latin typeface="Open Sans Light"/>
                <a:ea typeface="Open Sans Light"/>
                <a:cs typeface="Open Sans Light"/>
                <a:sym typeface="Open Sans Light"/>
              </a:rPr>
              <a:t>Here are some ideas on how businesses can use personalized mail to engage with customers:</a:t>
            </a:r>
            <a:endParaRPr sz="1100">
              <a:solidFill>
                <a:srgbClr val="0C5CA9"/>
              </a:solidFill>
              <a:latin typeface="Open Sans Light"/>
              <a:ea typeface="Open Sans Light"/>
              <a:cs typeface="Open Sans Light"/>
              <a:sym typeface="Open Sans Light"/>
            </a:endParaRPr>
          </a:p>
        </p:txBody>
      </p:sp>
      <p:sp>
        <p:nvSpPr>
          <p:cNvPr id="455" name="Google Shape;455;p34"/>
          <p:cNvSpPr txBox="1"/>
          <p:nvPr/>
        </p:nvSpPr>
        <p:spPr>
          <a:xfrm>
            <a:off x="588472" y="3463988"/>
            <a:ext cx="2280000" cy="1236000"/>
          </a:xfrm>
          <a:prstGeom prst="rect">
            <a:avLst/>
          </a:prstGeom>
          <a:noFill/>
          <a:ln>
            <a:noFill/>
          </a:ln>
        </p:spPr>
        <p:txBody>
          <a:bodyPr anchorCtr="0" anchor="t" bIns="0" lIns="0" spcFirstLastPara="1" rIns="0" wrap="square" tIns="0">
            <a:normAutofit/>
          </a:bodyPr>
          <a:lstStyle/>
          <a:p>
            <a:pPr indent="0" lvl="0" marL="0" rtl="0" algn="l">
              <a:lnSpc>
                <a:spcPct val="95000"/>
              </a:lnSpc>
              <a:spcBef>
                <a:spcPts val="1500"/>
              </a:spcBef>
              <a:spcAft>
                <a:spcPts val="1500"/>
              </a:spcAft>
              <a:buNone/>
            </a:pPr>
            <a:r>
              <a:rPr b="1" lang="en" sz="1100">
                <a:solidFill>
                  <a:srgbClr val="E81A41"/>
                </a:solidFill>
                <a:latin typeface="Roboto Condensed"/>
                <a:ea typeface="Roboto Condensed"/>
                <a:cs typeface="Roboto Condensed"/>
                <a:sym typeface="Roboto Condensed"/>
              </a:rPr>
              <a:t>Customized offers:</a:t>
            </a:r>
            <a:r>
              <a:rPr b="1" lang="en" sz="400">
                <a:solidFill>
                  <a:srgbClr val="E81A41"/>
                </a:solidFill>
                <a:latin typeface="Roboto Condensed"/>
                <a:ea typeface="Roboto Condensed"/>
                <a:cs typeface="Roboto Condensed"/>
                <a:sym typeface="Roboto Condensed"/>
              </a:rPr>
              <a:t> </a:t>
            </a:r>
            <a:br>
              <a:rPr b="1" lang="en" sz="400">
                <a:solidFill>
                  <a:srgbClr val="E81A41"/>
                </a:solidFill>
                <a:latin typeface="Roboto Condensed"/>
                <a:ea typeface="Roboto Condensed"/>
                <a:cs typeface="Roboto Condensed"/>
                <a:sym typeface="Roboto Condensed"/>
              </a:rPr>
            </a:br>
            <a:br>
              <a:rPr b="1" lang="en" sz="400">
                <a:solidFill>
                  <a:srgbClr val="E81A41"/>
                </a:solidFill>
                <a:latin typeface="Roboto Condensed"/>
                <a:ea typeface="Roboto Condensed"/>
                <a:cs typeface="Roboto Condensed"/>
                <a:sym typeface="Roboto Condensed"/>
              </a:rPr>
            </a:br>
            <a:r>
              <a:rPr lang="en" sz="1000">
                <a:solidFill>
                  <a:srgbClr val="374151"/>
                </a:solidFill>
                <a:latin typeface="Roboto Condensed Light"/>
                <a:ea typeface="Roboto Condensed Light"/>
                <a:cs typeface="Roboto Condensed Light"/>
                <a:sym typeface="Roboto Condensed Light"/>
              </a:rPr>
              <a:t>Tailoring offers to customers' specific interests and purchasing behaviors.For example, a clothing retailer could send a discount offer on items that the customer has previously shown an interest in or purchased.</a:t>
            </a:r>
            <a:endParaRPr sz="1200">
              <a:latin typeface="Roboto Condensed Light"/>
              <a:ea typeface="Roboto Condensed Light"/>
              <a:cs typeface="Roboto Condensed Light"/>
              <a:sym typeface="Roboto Condensed Light"/>
            </a:endParaRPr>
          </a:p>
        </p:txBody>
      </p:sp>
      <p:sp>
        <p:nvSpPr>
          <p:cNvPr id="456" name="Google Shape;456;p34"/>
          <p:cNvSpPr txBox="1"/>
          <p:nvPr/>
        </p:nvSpPr>
        <p:spPr>
          <a:xfrm>
            <a:off x="3494150" y="3463988"/>
            <a:ext cx="2225400" cy="1236000"/>
          </a:xfrm>
          <a:prstGeom prst="rect">
            <a:avLst/>
          </a:prstGeom>
          <a:noFill/>
          <a:ln>
            <a:noFill/>
          </a:ln>
        </p:spPr>
        <p:txBody>
          <a:bodyPr anchorCtr="0" anchor="t" bIns="0" lIns="0" spcFirstLastPara="1" rIns="0" wrap="square" tIns="0">
            <a:normAutofit/>
          </a:bodyPr>
          <a:lstStyle/>
          <a:p>
            <a:pPr indent="0" lvl="0" marL="0" rtl="0" algn="l">
              <a:lnSpc>
                <a:spcPct val="95000"/>
              </a:lnSpc>
              <a:spcBef>
                <a:spcPts val="1500"/>
              </a:spcBef>
              <a:spcAft>
                <a:spcPts val="1500"/>
              </a:spcAft>
              <a:buNone/>
            </a:pPr>
            <a:r>
              <a:rPr b="1" lang="en" sz="1100">
                <a:solidFill>
                  <a:srgbClr val="E81A41"/>
                </a:solidFill>
                <a:latin typeface="Roboto Condensed"/>
                <a:ea typeface="Roboto Condensed"/>
                <a:cs typeface="Roboto Condensed"/>
                <a:sym typeface="Roboto Condensed"/>
              </a:rPr>
              <a:t>Special Events &amp; Promotions</a:t>
            </a:r>
            <a:br>
              <a:rPr b="1" lang="en" sz="400">
                <a:solidFill>
                  <a:srgbClr val="E81A41"/>
                </a:solidFill>
                <a:latin typeface="Roboto Condensed"/>
                <a:ea typeface="Roboto Condensed"/>
                <a:cs typeface="Roboto Condensed"/>
                <a:sym typeface="Roboto Condensed"/>
              </a:rPr>
            </a:br>
            <a:br>
              <a:rPr b="1" lang="en" sz="400">
                <a:solidFill>
                  <a:srgbClr val="E81A41"/>
                </a:solidFill>
                <a:latin typeface="Roboto Condensed"/>
                <a:ea typeface="Roboto Condensed"/>
                <a:cs typeface="Roboto Condensed"/>
                <a:sym typeface="Roboto Condensed"/>
              </a:rPr>
            </a:br>
            <a:r>
              <a:rPr lang="en" sz="1000">
                <a:solidFill>
                  <a:srgbClr val="374151"/>
                </a:solidFill>
                <a:latin typeface="Roboto Condensed Light"/>
                <a:ea typeface="Roboto Condensed Light"/>
                <a:cs typeface="Roboto Condensed Light"/>
                <a:sym typeface="Roboto Condensed Light"/>
              </a:rPr>
              <a:t>Invite customers to special events or promotions, such as product launches, store openings, or exclusive sales. Personalized mail can create a sense of exclusivity and make customers feel valued.</a:t>
            </a:r>
            <a:endParaRPr sz="1200">
              <a:latin typeface="Roboto Condensed Light"/>
              <a:ea typeface="Roboto Condensed Light"/>
              <a:cs typeface="Roboto Condensed Light"/>
              <a:sym typeface="Roboto Condensed Light"/>
            </a:endParaRPr>
          </a:p>
        </p:txBody>
      </p:sp>
      <p:sp>
        <p:nvSpPr>
          <p:cNvPr id="457" name="Google Shape;457;p34"/>
          <p:cNvSpPr txBox="1"/>
          <p:nvPr/>
        </p:nvSpPr>
        <p:spPr>
          <a:xfrm>
            <a:off x="6389444" y="3463988"/>
            <a:ext cx="2343000" cy="1236000"/>
          </a:xfrm>
          <a:prstGeom prst="rect">
            <a:avLst/>
          </a:prstGeom>
          <a:noFill/>
          <a:ln>
            <a:noFill/>
          </a:ln>
        </p:spPr>
        <p:txBody>
          <a:bodyPr anchorCtr="0" anchor="t" bIns="0" lIns="0" spcFirstLastPara="1" rIns="0" wrap="square" tIns="0">
            <a:normAutofit/>
          </a:bodyPr>
          <a:lstStyle/>
          <a:p>
            <a:pPr indent="0" lvl="0" marL="0" rtl="0" algn="l">
              <a:lnSpc>
                <a:spcPct val="95000"/>
              </a:lnSpc>
              <a:spcBef>
                <a:spcPts val="1500"/>
              </a:spcBef>
              <a:spcAft>
                <a:spcPts val="1500"/>
              </a:spcAft>
              <a:buNone/>
            </a:pPr>
            <a:r>
              <a:rPr b="1" lang="en" sz="1100">
                <a:solidFill>
                  <a:srgbClr val="E81A41"/>
                </a:solidFill>
                <a:latin typeface="Roboto Condensed"/>
                <a:ea typeface="Roboto Condensed"/>
                <a:cs typeface="Roboto Condensed"/>
                <a:sym typeface="Roboto Condensed"/>
              </a:rPr>
              <a:t>Thank you notes &amp; loyalty rewards:</a:t>
            </a:r>
            <a:br>
              <a:rPr b="1" lang="en" sz="400">
                <a:solidFill>
                  <a:srgbClr val="374151"/>
                </a:solidFill>
                <a:latin typeface="Roboto Condensed"/>
                <a:ea typeface="Roboto Condensed"/>
                <a:cs typeface="Roboto Condensed"/>
                <a:sym typeface="Roboto Condensed"/>
              </a:rPr>
            </a:br>
            <a:br>
              <a:rPr b="1" lang="en" sz="400">
                <a:solidFill>
                  <a:srgbClr val="374151"/>
                </a:solidFill>
                <a:latin typeface="Roboto Condensed"/>
                <a:ea typeface="Roboto Condensed"/>
                <a:cs typeface="Roboto Condensed"/>
                <a:sym typeface="Roboto Condensed"/>
              </a:rPr>
            </a:br>
            <a:r>
              <a:rPr lang="en" sz="1000">
                <a:solidFill>
                  <a:srgbClr val="374151"/>
                </a:solidFill>
                <a:latin typeface="Roboto Condensed Light"/>
                <a:ea typeface="Roboto Condensed Light"/>
                <a:cs typeface="Roboto Condensed Light"/>
                <a:sym typeface="Roboto Condensed Light"/>
              </a:rPr>
              <a:t>Thank customers for their loyalty and encourage continued engagement. Businesses can send personalized thank you notes and loyalty rewards, such as discounts or exclusive access to new products.</a:t>
            </a:r>
            <a:endParaRPr sz="1000">
              <a:solidFill>
                <a:srgbClr val="374151"/>
              </a:solidFill>
              <a:latin typeface="Roboto Condensed Light"/>
              <a:ea typeface="Roboto Condensed Light"/>
              <a:cs typeface="Roboto Condensed Light"/>
              <a:sym typeface="Roboto Condensed Light"/>
            </a:endParaRPr>
          </a:p>
        </p:txBody>
      </p:sp>
      <p:pic>
        <p:nvPicPr>
          <p:cNvPr id="458" name="Google Shape;458;p34"/>
          <p:cNvPicPr preferRelativeResize="0"/>
          <p:nvPr/>
        </p:nvPicPr>
        <p:blipFill>
          <a:blip r:embed="rId4">
            <a:alphaModFix/>
          </a:blip>
          <a:stretch>
            <a:fillRect/>
          </a:stretch>
        </p:blipFill>
        <p:spPr>
          <a:xfrm>
            <a:off x="7308774" y="2688550"/>
            <a:ext cx="650978" cy="642140"/>
          </a:xfrm>
          <a:prstGeom prst="rect">
            <a:avLst/>
          </a:prstGeom>
          <a:noFill/>
          <a:ln>
            <a:noFill/>
          </a:ln>
        </p:spPr>
      </p:pic>
      <p:pic>
        <p:nvPicPr>
          <p:cNvPr id="459" name="Google Shape;459;p34"/>
          <p:cNvPicPr preferRelativeResize="0"/>
          <p:nvPr/>
        </p:nvPicPr>
        <p:blipFill>
          <a:blip r:embed="rId5">
            <a:alphaModFix/>
          </a:blip>
          <a:stretch>
            <a:fillRect/>
          </a:stretch>
        </p:blipFill>
        <p:spPr>
          <a:xfrm>
            <a:off x="1443300" y="2835147"/>
            <a:ext cx="603211" cy="533728"/>
          </a:xfrm>
          <a:prstGeom prst="rect">
            <a:avLst/>
          </a:prstGeom>
          <a:noFill/>
          <a:ln>
            <a:noFill/>
          </a:ln>
        </p:spPr>
      </p:pic>
      <p:pic>
        <p:nvPicPr>
          <p:cNvPr id="460" name="Google Shape;460;p34"/>
          <p:cNvPicPr preferRelativeResize="0"/>
          <p:nvPr/>
        </p:nvPicPr>
        <p:blipFill>
          <a:blip r:embed="rId6">
            <a:alphaModFix/>
          </a:blip>
          <a:stretch>
            <a:fillRect/>
          </a:stretch>
        </p:blipFill>
        <p:spPr>
          <a:xfrm>
            <a:off x="4364873" y="2759480"/>
            <a:ext cx="570042" cy="500243"/>
          </a:xfrm>
          <a:prstGeom prst="rect">
            <a:avLst/>
          </a:prstGeom>
          <a:noFill/>
          <a:ln>
            <a:noFill/>
          </a:ln>
        </p:spPr>
      </p:pic>
      <p:pic>
        <p:nvPicPr>
          <p:cNvPr id="461" name="Google Shape;461;p34"/>
          <p:cNvPicPr preferRelativeResize="0"/>
          <p:nvPr/>
        </p:nvPicPr>
        <p:blipFill>
          <a:blip r:embed="rId7">
            <a:alphaModFix/>
          </a:blip>
          <a:stretch>
            <a:fillRect/>
          </a:stretch>
        </p:blipFill>
        <p:spPr>
          <a:xfrm>
            <a:off x="6943124" y="978233"/>
            <a:ext cx="1886300" cy="1258056"/>
          </a:xfrm>
          <a:prstGeom prst="rect">
            <a:avLst/>
          </a:prstGeom>
          <a:noFill/>
          <a:ln cap="flat" cmpd="sng" w="9525">
            <a:solidFill>
              <a:srgbClr val="1A1A1A"/>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5"/>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67" name="Google Shape;467;p35"/>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ANALYTICS</a:t>
            </a:r>
            <a:r>
              <a:rPr lang="en" sz="2900">
                <a:latin typeface="Roboto Condensed Light"/>
                <a:ea typeface="Roboto Condensed Light"/>
                <a:cs typeface="Roboto Condensed Light"/>
                <a:sym typeface="Roboto Condensed Light"/>
              </a:rPr>
              <a:t> &amp; INSIGHT</a:t>
            </a:r>
            <a:endParaRPr sz="2900">
              <a:latin typeface="Roboto Condensed Light"/>
              <a:ea typeface="Roboto Condensed Light"/>
              <a:cs typeface="Roboto Condensed Light"/>
              <a:sym typeface="Roboto Condensed Light"/>
            </a:endParaRPr>
          </a:p>
        </p:txBody>
      </p:sp>
      <p:sp>
        <p:nvSpPr>
          <p:cNvPr id="468" name="Google Shape;468;p35"/>
          <p:cNvSpPr txBox="1"/>
          <p:nvPr/>
        </p:nvSpPr>
        <p:spPr>
          <a:xfrm>
            <a:off x="54710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469" name="Google Shape;469;p35"/>
          <p:cNvSpPr txBox="1"/>
          <p:nvPr/>
        </p:nvSpPr>
        <p:spPr>
          <a:xfrm>
            <a:off x="597672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470" name="Google Shape;470;p35"/>
          <p:cNvSpPr txBox="1"/>
          <p:nvPr/>
        </p:nvSpPr>
        <p:spPr>
          <a:xfrm>
            <a:off x="418675" y="1325975"/>
            <a:ext cx="5728200" cy="1753200"/>
          </a:xfrm>
          <a:prstGeom prst="rect">
            <a:avLst/>
          </a:prstGeom>
          <a:noFill/>
          <a:ln>
            <a:noFill/>
          </a:ln>
        </p:spPr>
        <p:txBody>
          <a:bodyPr anchorCtr="0" anchor="t" bIns="0" lIns="0" spcFirstLastPara="1" rIns="0" wrap="square" tIns="91425">
            <a:normAutofit/>
          </a:bodyPr>
          <a:lstStyle/>
          <a:p>
            <a:pPr indent="0" lvl="0" marL="0" rtl="0" algn="l">
              <a:lnSpc>
                <a:spcPct val="115000"/>
              </a:lnSpc>
              <a:spcBef>
                <a:spcPts val="0"/>
              </a:spcBef>
              <a:spcAft>
                <a:spcPts val="2400"/>
              </a:spcAft>
              <a:buClr>
                <a:srgbClr val="000000"/>
              </a:buClr>
              <a:buSzPts val="1100"/>
              <a:buFont typeface="Arial"/>
              <a:buNone/>
            </a:pPr>
            <a:r>
              <a:rPr lang="en" sz="1100">
                <a:latin typeface="Open Sans Light"/>
                <a:ea typeface="Open Sans Light"/>
                <a:cs typeface="Open Sans Light"/>
                <a:sym typeface="Open Sans Light"/>
              </a:rPr>
              <a:t>DRMG Insight is our proprietary analytics software that provides you the ability to track customer engagement generated by your Direct Mail Campaign.  Gain valuable insights into the prospects you attract, their behaviors and preferences,  and refine your marketing strategies to improve the customer experience, drive better results and achieve greater ROI from your marketing efforts.</a:t>
            </a:r>
            <a:endParaRPr sz="1100">
              <a:latin typeface="Open Sans Light"/>
              <a:ea typeface="Open Sans Light"/>
              <a:cs typeface="Open Sans Light"/>
              <a:sym typeface="Open Sans Light"/>
            </a:endParaRPr>
          </a:p>
        </p:txBody>
      </p:sp>
      <p:sp>
        <p:nvSpPr>
          <p:cNvPr id="471" name="Google Shape;471;p35"/>
          <p:cNvSpPr txBox="1"/>
          <p:nvPr/>
        </p:nvSpPr>
        <p:spPr>
          <a:xfrm>
            <a:off x="343075" y="578675"/>
            <a:ext cx="58794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rgbClr val="005BAA"/>
                </a:solidFill>
                <a:latin typeface="Open Sans Light"/>
                <a:ea typeface="Open Sans Light"/>
                <a:cs typeface="Open Sans Light"/>
                <a:sym typeface="Open Sans Light"/>
              </a:rPr>
              <a:t>Measure your advertising return by tracking calls and QR code scans in our </a:t>
            </a:r>
            <a:r>
              <a:rPr b="1" lang="en" sz="1700">
                <a:solidFill>
                  <a:srgbClr val="005BAA"/>
                </a:solidFill>
                <a:latin typeface="Open Sans"/>
                <a:ea typeface="Open Sans"/>
                <a:cs typeface="Open Sans"/>
                <a:sym typeface="Open Sans"/>
              </a:rPr>
              <a:t>DRMG Insight </a:t>
            </a:r>
            <a:r>
              <a:rPr lang="en" sz="1700">
                <a:solidFill>
                  <a:srgbClr val="005BAA"/>
                </a:solidFill>
                <a:latin typeface="Open Sans Light"/>
                <a:ea typeface="Open Sans Light"/>
                <a:cs typeface="Open Sans Light"/>
                <a:sym typeface="Open Sans Light"/>
              </a:rPr>
              <a:t>Analytics Dashboard.</a:t>
            </a:r>
            <a:endParaRPr sz="1700">
              <a:solidFill>
                <a:srgbClr val="005BAA"/>
              </a:solidFill>
              <a:latin typeface="Open Sans Light"/>
              <a:ea typeface="Open Sans Light"/>
              <a:cs typeface="Open Sans Light"/>
              <a:sym typeface="Open Sans Light"/>
            </a:endParaRPr>
          </a:p>
        </p:txBody>
      </p:sp>
      <p:pic>
        <p:nvPicPr>
          <p:cNvPr id="472" name="Google Shape;472;p35"/>
          <p:cNvPicPr preferRelativeResize="0"/>
          <p:nvPr/>
        </p:nvPicPr>
        <p:blipFill rotWithShape="1">
          <a:blip r:embed="rId4">
            <a:alphaModFix/>
          </a:blip>
          <a:srcRect b="0" l="0" r="4196" t="0"/>
          <a:stretch/>
        </p:blipFill>
        <p:spPr>
          <a:xfrm>
            <a:off x="6244000" y="518388"/>
            <a:ext cx="2777775" cy="1927050"/>
          </a:xfrm>
          <a:prstGeom prst="rect">
            <a:avLst/>
          </a:prstGeom>
          <a:noFill/>
          <a:ln>
            <a:noFill/>
          </a:ln>
        </p:spPr>
      </p:pic>
      <p:grpSp>
        <p:nvGrpSpPr>
          <p:cNvPr id="473" name="Google Shape;473;p35"/>
          <p:cNvGrpSpPr/>
          <p:nvPr/>
        </p:nvGrpSpPr>
        <p:grpSpPr>
          <a:xfrm>
            <a:off x="418675" y="2592488"/>
            <a:ext cx="7828291" cy="2048750"/>
            <a:chOff x="376250" y="2933963"/>
            <a:chExt cx="7828291" cy="2048750"/>
          </a:xfrm>
        </p:grpSpPr>
        <p:pic>
          <p:nvPicPr>
            <p:cNvPr id="474" name="Google Shape;474;p35"/>
            <p:cNvPicPr preferRelativeResize="0"/>
            <p:nvPr/>
          </p:nvPicPr>
          <p:blipFill>
            <a:blip r:embed="rId5">
              <a:alphaModFix/>
            </a:blip>
            <a:stretch>
              <a:fillRect/>
            </a:stretch>
          </p:blipFill>
          <p:spPr>
            <a:xfrm>
              <a:off x="376250" y="2933963"/>
              <a:ext cx="7519386" cy="2048750"/>
            </a:xfrm>
            <a:prstGeom prst="rect">
              <a:avLst/>
            </a:prstGeom>
            <a:noFill/>
            <a:ln>
              <a:noFill/>
            </a:ln>
          </p:spPr>
        </p:pic>
        <p:sp>
          <p:nvSpPr>
            <p:cNvPr id="475" name="Google Shape;475;p35"/>
            <p:cNvSpPr txBox="1"/>
            <p:nvPr/>
          </p:nvSpPr>
          <p:spPr>
            <a:xfrm>
              <a:off x="376250" y="3895897"/>
              <a:ext cx="1106400" cy="972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1600"/>
                </a:spcAft>
                <a:buNone/>
              </a:pPr>
              <a:r>
                <a:rPr b="1" lang="en" sz="1000">
                  <a:solidFill>
                    <a:srgbClr val="E81A41"/>
                  </a:solidFill>
                  <a:latin typeface="Roboto Condensed"/>
                  <a:ea typeface="Roboto Condensed"/>
                  <a:cs typeface="Roboto Condensed"/>
                  <a:sym typeface="Roboto Condensed"/>
                </a:rPr>
                <a:t>CAPTURE LEADS</a:t>
              </a:r>
              <a:br>
                <a:rPr b="1" lang="en" sz="1000">
                  <a:solidFill>
                    <a:srgbClr val="0C5CA9"/>
                  </a:solidFill>
                  <a:latin typeface="Roboto Condensed"/>
                  <a:ea typeface="Roboto Condensed"/>
                  <a:cs typeface="Roboto Condensed"/>
                  <a:sym typeface="Roboto Condensed"/>
                </a:rPr>
              </a:br>
              <a:r>
                <a:rPr lang="en" sz="1000">
                  <a:latin typeface="Roboto Condensed"/>
                  <a:ea typeface="Roboto Condensed"/>
                  <a:cs typeface="Roboto Condensed"/>
                  <a:sym typeface="Roboto Condensed"/>
                </a:rPr>
                <a:t>Track all incoming calls and QR Code Scans &amp; listen to calls</a:t>
              </a:r>
              <a:endParaRPr sz="1000">
                <a:latin typeface="Roboto Condensed"/>
                <a:ea typeface="Roboto Condensed"/>
                <a:cs typeface="Roboto Condensed"/>
                <a:sym typeface="Roboto Condensed"/>
              </a:endParaRPr>
            </a:p>
          </p:txBody>
        </p:sp>
        <p:sp>
          <p:nvSpPr>
            <p:cNvPr id="476" name="Google Shape;476;p35"/>
            <p:cNvSpPr txBox="1"/>
            <p:nvPr/>
          </p:nvSpPr>
          <p:spPr>
            <a:xfrm>
              <a:off x="1682695" y="3895897"/>
              <a:ext cx="1212600" cy="9720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00000"/>
                </a:lnSpc>
                <a:spcBef>
                  <a:spcPts val="0"/>
                </a:spcBef>
                <a:spcAft>
                  <a:spcPts val="0"/>
                </a:spcAft>
                <a:buClr>
                  <a:srgbClr val="000000"/>
                </a:buClr>
                <a:buSzPct val="110000"/>
                <a:buFont typeface="Arial"/>
                <a:buNone/>
              </a:pPr>
              <a:r>
                <a:rPr b="1" lang="en" sz="1000">
                  <a:solidFill>
                    <a:srgbClr val="E81A41"/>
                  </a:solidFill>
                  <a:latin typeface="Roboto Condensed"/>
                  <a:ea typeface="Roboto Condensed"/>
                  <a:cs typeface="Roboto Condensed"/>
                  <a:sym typeface="Roboto Condensed"/>
                </a:rPr>
                <a:t>OBSERVE</a:t>
              </a:r>
              <a:br>
                <a:rPr b="1" lang="en" sz="1000">
                  <a:solidFill>
                    <a:srgbClr val="0C5CA9"/>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View &amp; monitor customer engagement in real time</a:t>
              </a:r>
              <a:endParaRPr sz="1000">
                <a:solidFill>
                  <a:srgbClr val="000000"/>
                </a:solidFill>
                <a:latin typeface="Roboto Condensed"/>
                <a:ea typeface="Roboto Condensed"/>
                <a:cs typeface="Roboto Condensed"/>
                <a:sym typeface="Roboto Condensed"/>
              </a:endParaRPr>
            </a:p>
            <a:p>
              <a:pPr indent="0" lvl="0" marL="0" rtl="0" algn="l">
                <a:lnSpc>
                  <a:spcPct val="100000"/>
                </a:lnSpc>
                <a:spcBef>
                  <a:spcPts val="1600"/>
                </a:spcBef>
                <a:spcAft>
                  <a:spcPts val="1600"/>
                </a:spcAft>
                <a:buNone/>
              </a:pPr>
              <a:r>
                <a:t/>
              </a:r>
              <a:endParaRPr b="1" sz="1000">
                <a:solidFill>
                  <a:srgbClr val="0C5CA9"/>
                </a:solidFill>
                <a:latin typeface="Roboto Condensed"/>
                <a:ea typeface="Roboto Condensed"/>
                <a:cs typeface="Roboto Condensed"/>
                <a:sym typeface="Roboto Condensed"/>
              </a:endParaRPr>
            </a:p>
          </p:txBody>
        </p:sp>
        <p:sp>
          <p:nvSpPr>
            <p:cNvPr id="477" name="Google Shape;477;p35"/>
            <p:cNvSpPr txBox="1"/>
            <p:nvPr/>
          </p:nvSpPr>
          <p:spPr>
            <a:xfrm>
              <a:off x="2989141" y="3895897"/>
              <a:ext cx="1212600" cy="972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rgbClr val="000000"/>
                </a:buClr>
                <a:buSzPts val="1100"/>
                <a:buFont typeface="Arial"/>
                <a:buNone/>
              </a:pPr>
              <a:r>
                <a:rPr b="1" lang="en" sz="1000">
                  <a:solidFill>
                    <a:srgbClr val="E81A41"/>
                  </a:solidFill>
                  <a:latin typeface="Roboto Condensed"/>
                  <a:ea typeface="Roboto Condensed"/>
                  <a:cs typeface="Roboto Condensed"/>
                  <a:sym typeface="Roboto Condensed"/>
                </a:rPr>
                <a:t>SCORE EACH LEAD</a:t>
              </a:r>
              <a:br>
                <a:rPr b="1" lang="en" sz="1000">
                  <a:solidFill>
                    <a:srgbClr val="0C5CA9"/>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Score qualified &amp; unqualified leads</a:t>
              </a:r>
              <a:endParaRPr sz="1000">
                <a:solidFill>
                  <a:srgbClr val="000000"/>
                </a:solidFill>
                <a:latin typeface="Roboto Condensed"/>
                <a:ea typeface="Roboto Condensed"/>
                <a:cs typeface="Roboto Condensed"/>
                <a:sym typeface="Roboto Condensed"/>
              </a:endParaRPr>
            </a:p>
            <a:p>
              <a:pPr indent="0" lvl="0" marL="0" rtl="0" algn="l">
                <a:lnSpc>
                  <a:spcPct val="100000"/>
                </a:lnSpc>
                <a:spcBef>
                  <a:spcPts val="1600"/>
                </a:spcBef>
                <a:spcAft>
                  <a:spcPts val="1600"/>
                </a:spcAft>
                <a:buNone/>
              </a:pPr>
              <a:r>
                <a:t/>
              </a:r>
              <a:endParaRPr b="1" sz="1000">
                <a:solidFill>
                  <a:srgbClr val="0C5CA9"/>
                </a:solidFill>
                <a:latin typeface="Roboto Condensed"/>
                <a:ea typeface="Roboto Condensed"/>
                <a:cs typeface="Roboto Condensed"/>
                <a:sym typeface="Roboto Condensed"/>
              </a:endParaRPr>
            </a:p>
          </p:txBody>
        </p:sp>
        <p:sp>
          <p:nvSpPr>
            <p:cNvPr id="478" name="Google Shape;478;p35"/>
            <p:cNvSpPr txBox="1"/>
            <p:nvPr/>
          </p:nvSpPr>
          <p:spPr>
            <a:xfrm>
              <a:off x="4295586" y="3895897"/>
              <a:ext cx="1212600" cy="9720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00000"/>
                </a:lnSpc>
                <a:spcBef>
                  <a:spcPts val="0"/>
                </a:spcBef>
                <a:spcAft>
                  <a:spcPts val="0"/>
                </a:spcAft>
                <a:buClr>
                  <a:srgbClr val="000000"/>
                </a:buClr>
                <a:buSzPct val="110000"/>
                <a:buFont typeface="Arial"/>
                <a:buNone/>
              </a:pPr>
              <a:r>
                <a:rPr b="1" lang="en" sz="1000">
                  <a:solidFill>
                    <a:srgbClr val="E81A41"/>
                  </a:solidFill>
                  <a:latin typeface="Roboto Condensed"/>
                  <a:ea typeface="Roboto Condensed"/>
                  <a:cs typeface="Roboto Condensed"/>
                  <a:sym typeface="Roboto Condensed"/>
                </a:rPr>
                <a:t>SCORE YOUR TEAM</a:t>
              </a:r>
              <a:br>
                <a:rPr b="1" lang="en" sz="1000">
                  <a:solidFill>
                    <a:srgbClr val="0C5CA9"/>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Evaluate the response to lead calls</a:t>
              </a:r>
              <a:endParaRPr sz="1000">
                <a:solidFill>
                  <a:srgbClr val="000000"/>
                </a:solidFill>
                <a:latin typeface="Roboto Condensed"/>
                <a:ea typeface="Roboto Condensed"/>
                <a:cs typeface="Roboto Condensed"/>
                <a:sym typeface="Roboto Condensed"/>
              </a:endParaRPr>
            </a:p>
            <a:p>
              <a:pPr indent="0" lvl="0" marL="0" rtl="0" algn="l">
                <a:lnSpc>
                  <a:spcPct val="100000"/>
                </a:lnSpc>
                <a:spcBef>
                  <a:spcPts val="1600"/>
                </a:spcBef>
                <a:spcAft>
                  <a:spcPts val="1600"/>
                </a:spcAft>
                <a:buNone/>
              </a:pPr>
              <a:r>
                <a:t/>
              </a:r>
              <a:endParaRPr b="1" sz="1000">
                <a:solidFill>
                  <a:srgbClr val="0C5CA9"/>
                </a:solidFill>
                <a:latin typeface="Roboto Condensed"/>
                <a:ea typeface="Roboto Condensed"/>
                <a:cs typeface="Roboto Condensed"/>
                <a:sym typeface="Roboto Condensed"/>
              </a:endParaRPr>
            </a:p>
          </p:txBody>
        </p:sp>
        <p:sp>
          <p:nvSpPr>
            <p:cNvPr id="479" name="Google Shape;479;p35"/>
            <p:cNvSpPr txBox="1"/>
            <p:nvPr/>
          </p:nvSpPr>
          <p:spPr>
            <a:xfrm>
              <a:off x="5553795" y="3895897"/>
              <a:ext cx="1212600" cy="972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rgbClr val="000000"/>
                </a:buClr>
                <a:buSzPts val="1100"/>
                <a:buFont typeface="Arial"/>
                <a:buNone/>
              </a:pPr>
              <a:r>
                <a:rPr b="1" lang="en" sz="1000">
                  <a:solidFill>
                    <a:srgbClr val="E81A41"/>
                  </a:solidFill>
                  <a:latin typeface="Roboto Condensed"/>
                  <a:ea typeface="Roboto Condensed"/>
                  <a:cs typeface="Roboto Condensed"/>
                  <a:sym typeface="Roboto Condensed"/>
                </a:rPr>
                <a:t>EVALUATE ROI</a:t>
              </a:r>
              <a:br>
                <a:rPr b="1" lang="en" sz="1000">
                  <a:solidFill>
                    <a:srgbClr val="0C5CA9"/>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Calculate your cost-to-lead ratio</a:t>
              </a:r>
              <a:endParaRPr sz="1000">
                <a:solidFill>
                  <a:srgbClr val="000000"/>
                </a:solidFill>
                <a:latin typeface="Roboto Condensed"/>
                <a:ea typeface="Roboto Condensed"/>
                <a:cs typeface="Roboto Condensed"/>
                <a:sym typeface="Roboto Condensed"/>
              </a:endParaRPr>
            </a:p>
            <a:p>
              <a:pPr indent="0" lvl="0" marL="0" rtl="0" algn="l">
                <a:lnSpc>
                  <a:spcPct val="100000"/>
                </a:lnSpc>
                <a:spcBef>
                  <a:spcPts val="1600"/>
                </a:spcBef>
                <a:spcAft>
                  <a:spcPts val="1600"/>
                </a:spcAft>
                <a:buNone/>
              </a:pPr>
              <a:r>
                <a:t/>
              </a:r>
              <a:endParaRPr b="1" sz="1000">
                <a:solidFill>
                  <a:srgbClr val="0C5CA9"/>
                </a:solidFill>
                <a:latin typeface="Roboto Condensed"/>
                <a:ea typeface="Roboto Condensed"/>
                <a:cs typeface="Roboto Condensed"/>
                <a:sym typeface="Roboto Condensed"/>
              </a:endParaRPr>
            </a:p>
          </p:txBody>
        </p:sp>
        <p:sp>
          <p:nvSpPr>
            <p:cNvPr id="480" name="Google Shape;480;p35"/>
            <p:cNvSpPr txBox="1"/>
            <p:nvPr/>
          </p:nvSpPr>
          <p:spPr>
            <a:xfrm>
              <a:off x="6860241" y="3895897"/>
              <a:ext cx="1344300" cy="9720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Clr>
                  <a:srgbClr val="000000"/>
                </a:buClr>
                <a:buSzPct val="110000"/>
                <a:buFont typeface="Arial"/>
                <a:buNone/>
              </a:pPr>
              <a:r>
                <a:rPr b="1" lang="en" sz="1000">
                  <a:solidFill>
                    <a:srgbClr val="E81A41"/>
                  </a:solidFill>
                  <a:latin typeface="Roboto Condensed"/>
                  <a:ea typeface="Roboto Condensed"/>
                  <a:cs typeface="Roboto Condensed"/>
                  <a:sym typeface="Roboto Condensed"/>
                </a:rPr>
                <a:t>CAPTURE LEADS</a:t>
              </a:r>
              <a:br>
                <a:rPr b="1" lang="en" sz="1000">
                  <a:solidFill>
                    <a:srgbClr val="0C5CA9"/>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Analyze results </a:t>
              </a:r>
              <a:br>
                <a:rPr lang="en" sz="1000">
                  <a:solidFill>
                    <a:srgbClr val="000000"/>
                  </a:solidFill>
                  <a:latin typeface="Roboto Condensed"/>
                  <a:ea typeface="Roboto Condensed"/>
                  <a:cs typeface="Roboto Condensed"/>
                  <a:sym typeface="Roboto Condensed"/>
                </a:rPr>
              </a:br>
              <a:r>
                <a:rPr lang="en" sz="1000">
                  <a:solidFill>
                    <a:srgbClr val="000000"/>
                  </a:solidFill>
                  <a:latin typeface="Roboto Condensed"/>
                  <a:ea typeface="Roboto Condensed"/>
                  <a:cs typeface="Roboto Condensed"/>
                  <a:sym typeface="Roboto Condensed"/>
                </a:rPr>
                <a:t>to optimize your marketing strategy</a:t>
              </a:r>
              <a:endParaRPr sz="1000">
                <a:solidFill>
                  <a:srgbClr val="000000"/>
                </a:solidFill>
                <a:latin typeface="Roboto Condensed"/>
                <a:ea typeface="Roboto Condensed"/>
                <a:cs typeface="Roboto Condensed"/>
                <a:sym typeface="Roboto Condensed"/>
              </a:endParaRPr>
            </a:p>
            <a:p>
              <a:pPr indent="0" lvl="0" marL="0" rtl="0" algn="l">
                <a:lnSpc>
                  <a:spcPct val="100000"/>
                </a:lnSpc>
                <a:spcBef>
                  <a:spcPts val="1600"/>
                </a:spcBef>
                <a:spcAft>
                  <a:spcPts val="1600"/>
                </a:spcAft>
                <a:buNone/>
              </a:pPr>
              <a:r>
                <a:t/>
              </a:r>
              <a:endParaRPr b="1" sz="1000">
                <a:solidFill>
                  <a:srgbClr val="0C5CA9"/>
                </a:solidFill>
                <a:latin typeface="Roboto Condensed"/>
                <a:ea typeface="Roboto Condensed"/>
                <a:cs typeface="Roboto Condensed"/>
                <a:sym typeface="Roboto Condense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484" name="Shape 484"/>
        <p:cNvGrpSpPr/>
        <p:nvPr/>
      </p:nvGrpSpPr>
      <p:grpSpPr>
        <a:xfrm>
          <a:off x="0" y="0"/>
          <a:ext cx="0" cy="0"/>
          <a:chOff x="0" y="0"/>
          <a:chExt cx="0" cy="0"/>
        </a:xfrm>
      </p:grpSpPr>
      <p:sp>
        <p:nvSpPr>
          <p:cNvPr id="485" name="Google Shape;485;p36"/>
          <p:cNvSpPr/>
          <p:nvPr/>
        </p:nvSpPr>
        <p:spPr>
          <a:xfrm>
            <a:off x="737400" y="1683800"/>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6" name="Google Shape;486;p36"/>
          <p:cNvSpPr txBox="1"/>
          <p:nvPr>
            <p:ph idx="4294967295" type="title"/>
          </p:nvPr>
        </p:nvSpPr>
        <p:spPr>
          <a:xfrm>
            <a:off x="959575" y="1436275"/>
            <a:ext cx="5020800" cy="18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4500">
                <a:solidFill>
                  <a:srgbClr val="FFFFFF"/>
                </a:solidFill>
                <a:latin typeface="Open Sans"/>
                <a:ea typeface="Open Sans"/>
                <a:cs typeface="Open Sans"/>
                <a:sym typeface="Open Sans"/>
              </a:rPr>
              <a:t>SAMPLE</a:t>
            </a:r>
            <a:endParaRPr b="1" sz="4500">
              <a:solidFill>
                <a:srgbClr val="FFFFFF"/>
              </a:solidFill>
              <a:latin typeface="Open Sans"/>
              <a:ea typeface="Open Sans"/>
              <a:cs typeface="Open Sans"/>
              <a:sym typeface="Open Sans"/>
            </a:endParaRPr>
          </a:p>
          <a:p>
            <a:pPr indent="0" lvl="0" marL="0" rtl="0" algn="l">
              <a:spcBef>
                <a:spcPts val="0"/>
              </a:spcBef>
              <a:spcAft>
                <a:spcPts val="0"/>
              </a:spcAft>
              <a:buNone/>
            </a:pPr>
            <a:r>
              <a:rPr b="1" lang="en" sz="4500">
                <a:solidFill>
                  <a:srgbClr val="FFFFFF"/>
                </a:solidFill>
                <a:latin typeface="Open Sans"/>
                <a:ea typeface="Open Sans"/>
                <a:cs typeface="Open Sans"/>
                <a:sym typeface="Open Sans"/>
              </a:rPr>
              <a:t>ADS</a:t>
            </a:r>
            <a:endParaRPr b="1" sz="4500">
              <a:solidFill>
                <a:srgbClr val="FFFFFF"/>
              </a:solidFill>
              <a:latin typeface="Open Sans"/>
              <a:ea typeface="Open Sans"/>
              <a:cs typeface="Open Sans"/>
              <a:sym typeface="Open Sans"/>
            </a:endParaRPr>
          </a:p>
        </p:txBody>
      </p:sp>
      <p:sp>
        <p:nvSpPr>
          <p:cNvPr id="487" name="Google Shape;487;p36"/>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7"/>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3" name="Google Shape;493;p37"/>
          <p:cNvSpPr txBox="1"/>
          <p:nvPr/>
        </p:nvSpPr>
        <p:spPr>
          <a:xfrm>
            <a:off x="532600" y="76475"/>
            <a:ext cx="83274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SAMPLE</a:t>
            </a:r>
            <a:r>
              <a:rPr lang="en" sz="2900">
                <a:latin typeface="Roboto Condensed Light"/>
                <a:ea typeface="Roboto Condensed Light"/>
                <a:cs typeface="Roboto Condensed Light"/>
                <a:sym typeface="Roboto Condensed Light"/>
              </a:rPr>
              <a:t> ADS</a:t>
            </a:r>
            <a:endParaRPr sz="2900">
              <a:latin typeface="Roboto Condensed Light"/>
              <a:ea typeface="Roboto Condensed Light"/>
              <a:cs typeface="Roboto Condensed Light"/>
              <a:sym typeface="Roboto Condensed Light"/>
            </a:endParaRPr>
          </a:p>
        </p:txBody>
      </p:sp>
      <p:sp>
        <p:nvSpPr>
          <p:cNvPr id="494" name="Google Shape;494;p37"/>
          <p:cNvSpPr txBox="1"/>
          <p:nvPr/>
        </p:nvSpPr>
        <p:spPr>
          <a:xfrm>
            <a:off x="54710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495" name="Google Shape;495;p37"/>
          <p:cNvSpPr txBox="1"/>
          <p:nvPr/>
        </p:nvSpPr>
        <p:spPr>
          <a:xfrm>
            <a:off x="597672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pic>
        <p:nvPicPr>
          <p:cNvPr id="496" name="Google Shape;496;p37"/>
          <p:cNvPicPr preferRelativeResize="0"/>
          <p:nvPr/>
        </p:nvPicPr>
        <p:blipFill>
          <a:blip r:embed="rId4">
            <a:alphaModFix/>
          </a:blip>
          <a:stretch>
            <a:fillRect/>
          </a:stretch>
        </p:blipFill>
        <p:spPr>
          <a:xfrm>
            <a:off x="418683" y="771925"/>
            <a:ext cx="946582" cy="1733221"/>
          </a:xfrm>
          <a:prstGeom prst="rect">
            <a:avLst/>
          </a:prstGeom>
          <a:noFill/>
          <a:ln>
            <a:noFill/>
          </a:ln>
        </p:spPr>
      </p:pic>
      <p:sp>
        <p:nvSpPr>
          <p:cNvPr id="497" name="Google Shape;497;p37"/>
          <p:cNvSpPr txBox="1"/>
          <p:nvPr/>
        </p:nvSpPr>
        <p:spPr>
          <a:xfrm>
            <a:off x="418663" y="2618749"/>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MONEY SAVER ONTARIO </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5">
                  <a:extLst>
                    <a:ext uri="{A12FA001-AC4F-418D-AE19-62706E023703}">
                      <ahyp:hlinkClr val="tx"/>
                    </a:ext>
                  </a:extLst>
                </a:hlinkClick>
              </a:rPr>
              <a:t>Link to Flipbook</a:t>
            </a:r>
            <a:endParaRPr sz="1000">
              <a:latin typeface="Oswald"/>
              <a:ea typeface="Oswald"/>
              <a:cs typeface="Oswald"/>
              <a:sym typeface="Oswald"/>
            </a:endParaRPr>
          </a:p>
        </p:txBody>
      </p:sp>
      <p:sp>
        <p:nvSpPr>
          <p:cNvPr id="498" name="Google Shape;498;p37"/>
          <p:cNvSpPr txBox="1"/>
          <p:nvPr/>
        </p:nvSpPr>
        <p:spPr>
          <a:xfrm>
            <a:off x="2524056" y="2618749"/>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HOME SAVER</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6">
                  <a:extLst>
                    <a:ext uri="{A12FA001-AC4F-418D-AE19-62706E023703}">
                      <ahyp:hlinkClr val="tx"/>
                    </a:ext>
                  </a:extLst>
                </a:hlinkClick>
              </a:rPr>
              <a:t>Link to Flipbook</a:t>
            </a:r>
            <a:endParaRPr sz="1000">
              <a:latin typeface="Oswald"/>
              <a:ea typeface="Oswald"/>
              <a:cs typeface="Oswald"/>
              <a:sym typeface="Oswald"/>
            </a:endParaRPr>
          </a:p>
        </p:txBody>
      </p:sp>
      <p:pic>
        <p:nvPicPr>
          <p:cNvPr id="499" name="Google Shape;499;p37"/>
          <p:cNvPicPr preferRelativeResize="0"/>
          <p:nvPr/>
        </p:nvPicPr>
        <p:blipFill>
          <a:blip r:embed="rId7">
            <a:alphaModFix/>
          </a:blip>
          <a:stretch>
            <a:fillRect/>
          </a:stretch>
        </p:blipFill>
        <p:spPr>
          <a:xfrm>
            <a:off x="6571600" y="1638393"/>
            <a:ext cx="1602649" cy="874679"/>
          </a:xfrm>
          <a:prstGeom prst="rect">
            <a:avLst/>
          </a:prstGeom>
          <a:noFill/>
          <a:ln>
            <a:noFill/>
          </a:ln>
        </p:spPr>
      </p:pic>
      <p:sp>
        <p:nvSpPr>
          <p:cNvPr id="500" name="Google Shape;500;p37"/>
          <p:cNvSpPr txBox="1"/>
          <p:nvPr/>
        </p:nvSpPr>
        <p:spPr>
          <a:xfrm>
            <a:off x="6608386" y="2618749"/>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AD SAVE</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8">
                  <a:extLst>
                    <a:ext uri="{A12FA001-AC4F-418D-AE19-62706E023703}">
                      <ahyp:hlinkClr val="tx"/>
                    </a:ext>
                  </a:extLst>
                </a:hlinkClick>
              </a:rPr>
              <a:t>Link to Flipbook</a:t>
            </a:r>
            <a:endParaRPr sz="1000">
              <a:latin typeface="Oswald"/>
              <a:ea typeface="Oswald"/>
              <a:cs typeface="Oswald"/>
              <a:sym typeface="Oswald"/>
            </a:endParaRPr>
          </a:p>
        </p:txBody>
      </p:sp>
      <p:pic>
        <p:nvPicPr>
          <p:cNvPr id="501" name="Google Shape;501;p37"/>
          <p:cNvPicPr preferRelativeResize="0"/>
          <p:nvPr/>
        </p:nvPicPr>
        <p:blipFill>
          <a:blip r:embed="rId9">
            <a:alphaModFix/>
          </a:blip>
          <a:stretch>
            <a:fillRect/>
          </a:stretch>
        </p:blipFill>
        <p:spPr>
          <a:xfrm>
            <a:off x="2524042" y="792930"/>
            <a:ext cx="946580" cy="1712218"/>
          </a:xfrm>
          <a:prstGeom prst="rect">
            <a:avLst/>
          </a:prstGeom>
          <a:noFill/>
          <a:ln>
            <a:noFill/>
          </a:ln>
        </p:spPr>
      </p:pic>
      <p:sp>
        <p:nvSpPr>
          <p:cNvPr id="502" name="Google Shape;502;p37"/>
          <p:cNvSpPr txBox="1"/>
          <p:nvPr/>
        </p:nvSpPr>
        <p:spPr>
          <a:xfrm>
            <a:off x="4523585" y="2618749"/>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GREATER TORONTO LIVING</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10">
                  <a:extLst>
                    <a:ext uri="{A12FA001-AC4F-418D-AE19-62706E023703}">
                      <ahyp:hlinkClr val="tx"/>
                    </a:ext>
                  </a:extLst>
                </a:hlinkClick>
              </a:rPr>
              <a:t>Link to Flipbook</a:t>
            </a:r>
            <a:endParaRPr sz="1000">
              <a:latin typeface="Oswald"/>
              <a:ea typeface="Oswald"/>
              <a:cs typeface="Oswald"/>
              <a:sym typeface="Oswald"/>
            </a:endParaRPr>
          </a:p>
        </p:txBody>
      </p:sp>
      <p:pic>
        <p:nvPicPr>
          <p:cNvPr id="503" name="Google Shape;503;p37"/>
          <p:cNvPicPr preferRelativeResize="0"/>
          <p:nvPr/>
        </p:nvPicPr>
        <p:blipFill>
          <a:blip r:embed="rId11">
            <a:alphaModFix/>
          </a:blip>
          <a:stretch>
            <a:fillRect/>
          </a:stretch>
        </p:blipFill>
        <p:spPr>
          <a:xfrm>
            <a:off x="4523574" y="800851"/>
            <a:ext cx="802707" cy="1712222"/>
          </a:xfrm>
          <a:prstGeom prst="rect">
            <a:avLst/>
          </a:prstGeom>
          <a:noFill/>
          <a:ln>
            <a:noFill/>
          </a:ln>
        </p:spPr>
      </p:pic>
      <p:pic>
        <p:nvPicPr>
          <p:cNvPr id="504" name="Google Shape;504;p37"/>
          <p:cNvPicPr preferRelativeResize="0"/>
          <p:nvPr/>
        </p:nvPicPr>
        <p:blipFill>
          <a:blip r:embed="rId12">
            <a:alphaModFix/>
          </a:blip>
          <a:stretch>
            <a:fillRect/>
          </a:stretch>
        </p:blipFill>
        <p:spPr>
          <a:xfrm>
            <a:off x="418675" y="3290110"/>
            <a:ext cx="1522480" cy="830915"/>
          </a:xfrm>
          <a:prstGeom prst="rect">
            <a:avLst/>
          </a:prstGeom>
          <a:noFill/>
          <a:ln>
            <a:noFill/>
          </a:ln>
        </p:spPr>
      </p:pic>
      <p:sp>
        <p:nvSpPr>
          <p:cNvPr id="505" name="Google Shape;505;p37"/>
          <p:cNvSpPr txBox="1"/>
          <p:nvPr/>
        </p:nvSpPr>
        <p:spPr>
          <a:xfrm>
            <a:off x="418675" y="4229864"/>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MONEY SAVER ENVELOPE </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13">
                  <a:extLst>
                    <a:ext uri="{A12FA001-AC4F-418D-AE19-62706E023703}">
                      <ahyp:hlinkClr val="tx"/>
                    </a:ext>
                  </a:extLst>
                </a:hlinkClick>
              </a:rPr>
              <a:t>Link to Flipbook</a:t>
            </a:r>
            <a:endParaRPr sz="1000">
              <a:latin typeface="Oswald"/>
              <a:ea typeface="Oswald"/>
              <a:cs typeface="Oswald"/>
              <a:sym typeface="Oswald"/>
            </a:endParaRPr>
          </a:p>
        </p:txBody>
      </p:sp>
      <p:sp>
        <p:nvSpPr>
          <p:cNvPr id="506" name="Google Shape;506;p37"/>
          <p:cNvSpPr txBox="1"/>
          <p:nvPr/>
        </p:nvSpPr>
        <p:spPr>
          <a:xfrm>
            <a:off x="4523571" y="4229864"/>
            <a:ext cx="15291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SOLO MAILERS </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14">
                  <a:extLst>
                    <a:ext uri="{A12FA001-AC4F-418D-AE19-62706E023703}">
                      <ahyp:hlinkClr val="tx"/>
                    </a:ext>
                  </a:extLst>
                </a:hlinkClick>
              </a:rPr>
              <a:t>Link to Solo Samples</a:t>
            </a:r>
            <a:endParaRPr sz="1000">
              <a:latin typeface="Oswald"/>
              <a:ea typeface="Oswald"/>
              <a:cs typeface="Oswald"/>
              <a:sym typeface="Oswald"/>
            </a:endParaRPr>
          </a:p>
        </p:txBody>
      </p:sp>
      <p:pic>
        <p:nvPicPr>
          <p:cNvPr id="507" name="Google Shape;507;p37"/>
          <p:cNvPicPr preferRelativeResize="0"/>
          <p:nvPr/>
        </p:nvPicPr>
        <p:blipFill>
          <a:blip r:embed="rId15">
            <a:alphaModFix/>
          </a:blip>
          <a:stretch>
            <a:fillRect/>
          </a:stretch>
        </p:blipFill>
        <p:spPr>
          <a:xfrm>
            <a:off x="4523582" y="3290112"/>
            <a:ext cx="1729601" cy="830913"/>
          </a:xfrm>
          <a:prstGeom prst="rect">
            <a:avLst/>
          </a:prstGeom>
          <a:noFill/>
          <a:ln>
            <a:noFill/>
          </a:ln>
        </p:spPr>
      </p:pic>
      <p:sp>
        <p:nvSpPr>
          <p:cNvPr id="508" name="Google Shape;508;p37"/>
          <p:cNvSpPr txBox="1"/>
          <p:nvPr/>
        </p:nvSpPr>
        <p:spPr>
          <a:xfrm>
            <a:off x="2524048" y="4229864"/>
            <a:ext cx="1821000" cy="3174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1000">
                <a:latin typeface="Oswald"/>
                <a:ea typeface="Oswald"/>
                <a:cs typeface="Oswald"/>
                <a:sym typeface="Oswald"/>
              </a:rPr>
              <a:t>MONEY SAVER ENVELOPE MTL</a:t>
            </a:r>
            <a:endParaRPr sz="1000">
              <a:latin typeface="Oswald"/>
              <a:ea typeface="Oswald"/>
              <a:cs typeface="Oswald"/>
              <a:sym typeface="Oswald"/>
            </a:endParaRPr>
          </a:p>
          <a:p>
            <a:pPr indent="0" lvl="0" marL="0" rtl="0" algn="l">
              <a:spcBef>
                <a:spcPts val="0"/>
              </a:spcBef>
              <a:spcAft>
                <a:spcPts val="0"/>
              </a:spcAft>
              <a:buNone/>
            </a:pPr>
            <a:r>
              <a:rPr lang="en" sz="1000" u="sng">
                <a:solidFill>
                  <a:srgbClr val="0C5CA9"/>
                </a:solidFill>
                <a:latin typeface="Oswald"/>
                <a:ea typeface="Oswald"/>
                <a:cs typeface="Oswald"/>
                <a:sym typeface="Oswald"/>
                <a:hlinkClick r:id="rId16">
                  <a:extLst>
                    <a:ext uri="{A12FA001-AC4F-418D-AE19-62706E023703}">
                      <ahyp:hlinkClr val="tx"/>
                    </a:ext>
                  </a:extLst>
                </a:hlinkClick>
              </a:rPr>
              <a:t>Link to Flipbook</a:t>
            </a:r>
            <a:endParaRPr sz="1000">
              <a:latin typeface="Oswald"/>
              <a:ea typeface="Oswald"/>
              <a:cs typeface="Oswald"/>
              <a:sym typeface="Oswald"/>
            </a:endParaRPr>
          </a:p>
        </p:txBody>
      </p:sp>
      <p:pic>
        <p:nvPicPr>
          <p:cNvPr id="509" name="Google Shape;509;p37"/>
          <p:cNvPicPr preferRelativeResize="0"/>
          <p:nvPr/>
        </p:nvPicPr>
        <p:blipFill>
          <a:blip r:embed="rId17">
            <a:alphaModFix/>
          </a:blip>
          <a:stretch>
            <a:fillRect/>
          </a:stretch>
        </p:blipFill>
        <p:spPr>
          <a:xfrm>
            <a:off x="2524041" y="3311815"/>
            <a:ext cx="1478845" cy="7875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8"/>
          <p:cNvSpPr/>
          <p:nvPr/>
        </p:nvSpPr>
        <p:spPr>
          <a:xfrm>
            <a:off x="0" y="0"/>
            <a:ext cx="9144000" cy="4126200"/>
          </a:xfrm>
          <a:prstGeom prst="rect">
            <a:avLst/>
          </a:prstGeom>
          <a:solidFill>
            <a:srgbClr val="111F2C"/>
          </a:solidFill>
          <a:ln>
            <a:noFill/>
          </a:ln>
        </p:spPr>
        <p:txBody>
          <a:bodyPr anchorCtr="0" anchor="ctr" bIns="86625" lIns="86625" spcFirstLastPara="1" rIns="86625" wrap="square" tIns="86625">
            <a:noAutofit/>
          </a:bodyPr>
          <a:lstStyle/>
          <a:p>
            <a:pPr indent="0" lvl="0" marL="0" rtl="0" algn="l">
              <a:spcBef>
                <a:spcPts val="0"/>
              </a:spcBef>
              <a:spcAft>
                <a:spcPts val="0"/>
              </a:spcAft>
              <a:buNone/>
            </a:pPr>
            <a:r>
              <a:t/>
            </a:r>
            <a:endParaRPr/>
          </a:p>
        </p:txBody>
      </p:sp>
      <p:sp>
        <p:nvSpPr>
          <p:cNvPr id="515" name="Google Shape;515;p38"/>
          <p:cNvSpPr txBox="1"/>
          <p:nvPr/>
        </p:nvSpPr>
        <p:spPr>
          <a:xfrm>
            <a:off x="5688450" y="98327"/>
            <a:ext cx="3101700" cy="570900"/>
          </a:xfrm>
          <a:prstGeom prst="rect">
            <a:avLst/>
          </a:prstGeom>
          <a:noFill/>
          <a:ln>
            <a:noFill/>
          </a:ln>
        </p:spPr>
        <p:txBody>
          <a:bodyPr anchorCtr="0" anchor="ctr" bIns="0" lIns="0" spcFirstLastPara="1" rIns="0" wrap="square" tIns="0">
            <a:noAutofit/>
          </a:bodyPr>
          <a:lstStyle/>
          <a:p>
            <a:pPr indent="0" lvl="0" marL="12700" rtl="0" algn="r">
              <a:spcBef>
                <a:spcPts val="0"/>
              </a:spcBef>
              <a:spcAft>
                <a:spcPts val="0"/>
              </a:spcAft>
              <a:buNone/>
            </a:pPr>
            <a:r>
              <a:rPr b="1" lang="en" sz="1600">
                <a:solidFill>
                  <a:srgbClr val="FFFFFF"/>
                </a:solidFill>
                <a:latin typeface="Roboto Condensed"/>
                <a:ea typeface="Roboto Condensed"/>
                <a:cs typeface="Roboto Condensed"/>
                <a:sym typeface="Roboto Condensed"/>
              </a:rPr>
              <a:t>MEDIA KIT </a:t>
            </a:r>
            <a:r>
              <a:rPr b="1" lang="en" sz="1600">
                <a:solidFill>
                  <a:srgbClr val="FFB20F"/>
                </a:solidFill>
                <a:latin typeface="Roboto Condensed"/>
                <a:ea typeface="Roboto Condensed"/>
                <a:cs typeface="Roboto Condensed"/>
                <a:sym typeface="Roboto Condensed"/>
              </a:rPr>
              <a:t>2024</a:t>
            </a:r>
            <a:endParaRPr b="1" sz="1600">
              <a:solidFill>
                <a:srgbClr val="FFB20F"/>
              </a:solidFill>
              <a:latin typeface="Roboto Condensed"/>
              <a:ea typeface="Roboto Condensed"/>
              <a:cs typeface="Roboto Condensed"/>
              <a:sym typeface="Roboto Condensed"/>
            </a:endParaRPr>
          </a:p>
        </p:txBody>
      </p:sp>
      <p:sp>
        <p:nvSpPr>
          <p:cNvPr id="516" name="Google Shape;516;p38"/>
          <p:cNvSpPr txBox="1"/>
          <p:nvPr/>
        </p:nvSpPr>
        <p:spPr>
          <a:xfrm>
            <a:off x="5123675" y="4259625"/>
            <a:ext cx="2909700" cy="638700"/>
          </a:xfrm>
          <a:prstGeom prst="rect">
            <a:avLst/>
          </a:prstGeom>
          <a:noFill/>
          <a:ln>
            <a:noFill/>
          </a:ln>
        </p:spPr>
        <p:txBody>
          <a:bodyPr anchorCtr="0" anchor="b" bIns="0" lIns="0" spcFirstLastPara="1" rIns="0" wrap="square" tIns="12700">
            <a:noAutofit/>
          </a:bodyPr>
          <a:lstStyle/>
          <a:p>
            <a:pPr indent="0" lvl="0" marL="12700" marR="5080" rtl="0" algn="r">
              <a:lnSpc>
                <a:spcPct val="125000"/>
              </a:lnSpc>
              <a:spcBef>
                <a:spcPts val="0"/>
              </a:spcBef>
              <a:spcAft>
                <a:spcPts val="0"/>
              </a:spcAft>
              <a:buNone/>
            </a:pPr>
            <a:r>
              <a:rPr b="1" lang="en" sz="1000">
                <a:solidFill>
                  <a:srgbClr val="0C5CA9"/>
                </a:solidFill>
                <a:latin typeface="Roboto Condensed"/>
                <a:ea typeface="Roboto Condensed"/>
                <a:cs typeface="Roboto Condensed"/>
                <a:sym typeface="Roboto Condensed"/>
              </a:rPr>
              <a:t>DIRECT RESPONSE MEDIA GROUP</a:t>
            </a:r>
            <a:endParaRPr b="1" sz="1100">
              <a:solidFill>
                <a:srgbClr val="0C5CA9"/>
              </a:solidFill>
              <a:latin typeface="Roboto Condensed"/>
              <a:ea typeface="Roboto Condensed"/>
              <a:cs typeface="Roboto Condensed"/>
              <a:sym typeface="Roboto Condensed"/>
            </a:endParaRPr>
          </a:p>
          <a:p>
            <a:pPr indent="0" lvl="0" marL="12700" marR="5080" rtl="0" algn="r">
              <a:lnSpc>
                <a:spcPct val="125000"/>
              </a:lnSpc>
              <a:spcBef>
                <a:spcPts val="0"/>
              </a:spcBef>
              <a:spcAft>
                <a:spcPts val="0"/>
              </a:spcAft>
              <a:buNone/>
            </a:pPr>
            <a:r>
              <a:rPr lang="en" sz="1100">
                <a:solidFill>
                  <a:srgbClr val="1A1A1A"/>
                </a:solidFill>
                <a:latin typeface="Open Sans"/>
                <a:ea typeface="Open Sans"/>
                <a:cs typeface="Open Sans"/>
                <a:sym typeface="Open Sans"/>
              </a:rPr>
              <a:t>240 Wyecroft Road, Oakville, ON L6K 3Y6</a:t>
            </a:r>
            <a:endParaRPr sz="1100">
              <a:solidFill>
                <a:srgbClr val="1A1A1A"/>
              </a:solidFill>
              <a:latin typeface="Open Sans"/>
              <a:ea typeface="Open Sans"/>
              <a:cs typeface="Open Sans"/>
              <a:sym typeface="Open Sans"/>
            </a:endParaRPr>
          </a:p>
        </p:txBody>
      </p:sp>
      <p:sp>
        <p:nvSpPr>
          <p:cNvPr id="517" name="Google Shape;517;p38"/>
          <p:cNvSpPr txBox="1"/>
          <p:nvPr/>
        </p:nvSpPr>
        <p:spPr>
          <a:xfrm>
            <a:off x="418675" y="4602100"/>
            <a:ext cx="2152800" cy="324600"/>
          </a:xfrm>
          <a:prstGeom prst="rect">
            <a:avLst/>
          </a:prstGeom>
          <a:noFill/>
          <a:ln>
            <a:noFill/>
          </a:ln>
        </p:spPr>
        <p:txBody>
          <a:bodyPr anchorCtr="0" anchor="b" bIns="0" lIns="0" spcFirstLastPara="1" rIns="0" wrap="square" tIns="12700">
            <a:noAutofit/>
          </a:bodyPr>
          <a:lstStyle/>
          <a:p>
            <a:pPr indent="0" lvl="0" marL="12700" marR="0" rtl="0" algn="l">
              <a:lnSpc>
                <a:spcPct val="100000"/>
              </a:lnSpc>
              <a:spcBef>
                <a:spcPts val="0"/>
              </a:spcBef>
              <a:spcAft>
                <a:spcPts val="0"/>
              </a:spcAft>
              <a:buNone/>
            </a:pPr>
            <a:r>
              <a:rPr b="1" lang="en" sz="2200">
                <a:solidFill>
                  <a:srgbClr val="1A1A1A"/>
                </a:solidFill>
                <a:latin typeface="Open Sans"/>
                <a:ea typeface="Open Sans"/>
                <a:cs typeface="Open Sans"/>
                <a:sym typeface="Open Sans"/>
              </a:rPr>
              <a:t>1.866.993.0600</a:t>
            </a:r>
            <a:endParaRPr b="1" sz="2200">
              <a:solidFill>
                <a:srgbClr val="1A1A1A"/>
              </a:solidFill>
              <a:latin typeface="Open Sans"/>
              <a:ea typeface="Open Sans"/>
              <a:cs typeface="Open Sans"/>
              <a:sym typeface="Open Sans"/>
            </a:endParaRPr>
          </a:p>
        </p:txBody>
      </p:sp>
      <p:sp>
        <p:nvSpPr>
          <p:cNvPr id="518" name="Google Shape;518;p38"/>
          <p:cNvSpPr txBox="1"/>
          <p:nvPr/>
        </p:nvSpPr>
        <p:spPr>
          <a:xfrm>
            <a:off x="2655647" y="4467000"/>
            <a:ext cx="2489100" cy="428400"/>
          </a:xfrm>
          <a:prstGeom prst="rect">
            <a:avLst/>
          </a:prstGeom>
          <a:noFill/>
          <a:ln>
            <a:noFill/>
          </a:ln>
        </p:spPr>
        <p:txBody>
          <a:bodyPr anchorCtr="0" anchor="b" bIns="0" lIns="0" spcFirstLastPara="1" rIns="0" wrap="square" tIns="12700">
            <a:noAutofit/>
          </a:bodyPr>
          <a:lstStyle/>
          <a:p>
            <a:pPr indent="0" lvl="0" marL="12700" marR="5080" rtl="0" algn="l">
              <a:lnSpc>
                <a:spcPct val="125000"/>
              </a:lnSpc>
              <a:spcBef>
                <a:spcPts val="0"/>
              </a:spcBef>
              <a:spcAft>
                <a:spcPts val="0"/>
              </a:spcAft>
              <a:buNone/>
            </a:pPr>
            <a:r>
              <a:rPr b="1" lang="en" sz="1100">
                <a:solidFill>
                  <a:srgbClr val="0C5CA9"/>
                </a:solidFill>
                <a:latin typeface="Open Sans"/>
                <a:ea typeface="Open Sans"/>
                <a:cs typeface="Open Sans"/>
                <a:sym typeface="Open Sans"/>
              </a:rPr>
              <a:t>DRMG.com</a:t>
            </a:r>
            <a:r>
              <a:rPr lang="en" sz="1100">
                <a:latin typeface="Open Sans"/>
                <a:ea typeface="Open Sans"/>
                <a:cs typeface="Open Sans"/>
                <a:sym typeface="Open Sans"/>
              </a:rPr>
              <a:t>  </a:t>
            </a:r>
            <a:r>
              <a:rPr lang="en" sz="1100" u="sng">
                <a:latin typeface="Open Sans"/>
                <a:ea typeface="Open Sans"/>
                <a:cs typeface="Open Sans"/>
                <a:sym typeface="Open Sans"/>
                <a:hlinkClick r:id="rId3"/>
              </a:rPr>
              <a:t>info</a:t>
            </a:r>
            <a:r>
              <a:rPr lang="en" sz="1100" u="sng">
                <a:solidFill>
                  <a:srgbClr val="1A1A1A"/>
                </a:solidFill>
                <a:latin typeface="Open Sans"/>
                <a:ea typeface="Open Sans"/>
                <a:cs typeface="Open Sans"/>
                <a:sym typeface="Open Sans"/>
                <a:hlinkClick r:id="rId4">
                  <a:extLst>
                    <a:ext uri="{A12FA001-AC4F-418D-AE19-62706E023703}">
                      <ahyp:hlinkClr val="tx"/>
                    </a:ext>
                  </a:extLst>
                </a:hlinkClick>
              </a:rPr>
              <a:t>@drmg.com</a:t>
            </a:r>
            <a:endParaRPr sz="1100">
              <a:solidFill>
                <a:srgbClr val="1A1A1A"/>
              </a:solidFill>
              <a:latin typeface="Open Sans"/>
              <a:ea typeface="Open Sans"/>
              <a:cs typeface="Open Sans"/>
              <a:sym typeface="Open Sans"/>
            </a:endParaRPr>
          </a:p>
        </p:txBody>
      </p:sp>
      <p:sp>
        <p:nvSpPr>
          <p:cNvPr id="519" name="Google Shape;519;p38"/>
          <p:cNvSpPr txBox="1"/>
          <p:nvPr/>
        </p:nvSpPr>
        <p:spPr>
          <a:xfrm>
            <a:off x="455100" y="1238038"/>
            <a:ext cx="7155900" cy="2640300"/>
          </a:xfrm>
          <a:prstGeom prst="rect">
            <a:avLst/>
          </a:prstGeom>
          <a:noFill/>
          <a:ln>
            <a:noFill/>
          </a:ln>
        </p:spPr>
        <p:txBody>
          <a:bodyPr anchorCtr="0" anchor="t" bIns="91425" lIns="91425" spcFirstLastPara="1" rIns="91425" wrap="square" tIns="91425">
            <a:noAutofit/>
          </a:bodyPr>
          <a:lstStyle/>
          <a:p>
            <a:pPr indent="0" lvl="0" marL="12700" rtl="0" algn="l">
              <a:lnSpc>
                <a:spcPct val="90000"/>
              </a:lnSpc>
              <a:spcBef>
                <a:spcPts val="0"/>
              </a:spcBef>
              <a:spcAft>
                <a:spcPts val="0"/>
              </a:spcAft>
              <a:buNone/>
            </a:pPr>
            <a:r>
              <a:rPr lang="en" sz="6100">
                <a:solidFill>
                  <a:srgbClr val="FFFFFF"/>
                </a:solidFill>
                <a:latin typeface="Open Sans ExtraBold"/>
                <a:ea typeface="Open Sans ExtraBold"/>
                <a:cs typeface="Open Sans ExtraBold"/>
                <a:sym typeface="Open Sans ExtraBold"/>
              </a:rPr>
              <a:t>Let’s get your campaign started.</a:t>
            </a:r>
            <a:endParaRPr b="1" sz="6100">
              <a:solidFill>
                <a:srgbClr val="FFFFFF"/>
              </a:solidFill>
              <a:latin typeface="Open Sans"/>
              <a:ea typeface="Open Sans"/>
              <a:cs typeface="Open Sans"/>
              <a:sym typeface="Open Sans"/>
            </a:endParaRPr>
          </a:p>
        </p:txBody>
      </p:sp>
      <p:sp>
        <p:nvSpPr>
          <p:cNvPr id="520" name="Google Shape;520;p38"/>
          <p:cNvSpPr txBox="1"/>
          <p:nvPr/>
        </p:nvSpPr>
        <p:spPr>
          <a:xfrm>
            <a:off x="387975" y="217325"/>
            <a:ext cx="63990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FFB20F"/>
                </a:solidFill>
                <a:latin typeface="Open Sans"/>
                <a:ea typeface="Open Sans"/>
                <a:cs typeface="Open Sans"/>
                <a:sym typeface="Open Sans"/>
              </a:rPr>
              <a:t>To find out more on how to integrate direct mail into your marketing mix, contact a DRMG marketing expert.</a:t>
            </a:r>
            <a:endParaRPr sz="1800">
              <a:solidFill>
                <a:srgbClr val="FFB20F"/>
              </a:solidFill>
              <a:latin typeface="Open Sans"/>
              <a:ea typeface="Open Sans"/>
              <a:cs typeface="Open Sans"/>
              <a:sym typeface="Open Sans"/>
            </a:endParaRPr>
          </a:p>
        </p:txBody>
      </p:sp>
      <p:pic>
        <p:nvPicPr>
          <p:cNvPr id="521" name="Google Shape;521;p38"/>
          <p:cNvPicPr preferRelativeResize="0"/>
          <p:nvPr/>
        </p:nvPicPr>
        <p:blipFill rotWithShape="1">
          <a:blip r:embed="rId5">
            <a:alphaModFix/>
          </a:blip>
          <a:srcRect b="0" l="14372" r="73017" t="69736"/>
          <a:stretch/>
        </p:blipFill>
        <p:spPr>
          <a:xfrm>
            <a:off x="8170300" y="4210475"/>
            <a:ext cx="573699" cy="656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78" name="Shape 78"/>
        <p:cNvGrpSpPr/>
        <p:nvPr/>
      </p:nvGrpSpPr>
      <p:grpSpPr>
        <a:xfrm>
          <a:off x="0" y="0"/>
          <a:ext cx="0" cy="0"/>
          <a:chOff x="0" y="0"/>
          <a:chExt cx="0" cy="0"/>
        </a:xfrm>
      </p:grpSpPr>
      <p:sp>
        <p:nvSpPr>
          <p:cNvPr id="79" name="Google Shape;79;p17"/>
          <p:cNvSpPr/>
          <p:nvPr/>
        </p:nvSpPr>
        <p:spPr>
          <a:xfrm>
            <a:off x="737400" y="1683800"/>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0" name="Google Shape;80;p17"/>
          <p:cNvSpPr txBox="1"/>
          <p:nvPr>
            <p:ph idx="4294967295" type="title"/>
          </p:nvPr>
        </p:nvSpPr>
        <p:spPr>
          <a:xfrm>
            <a:off x="959575" y="1436275"/>
            <a:ext cx="5020800" cy="18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4500">
                <a:solidFill>
                  <a:srgbClr val="FFFFFF"/>
                </a:solidFill>
                <a:latin typeface="Open Sans"/>
                <a:ea typeface="Open Sans"/>
                <a:cs typeface="Open Sans"/>
                <a:sym typeface="Open Sans"/>
              </a:rPr>
              <a:t>COMPANY</a:t>
            </a:r>
            <a:endParaRPr b="1" sz="4500">
              <a:solidFill>
                <a:srgbClr val="FFFFFF"/>
              </a:solidFill>
              <a:latin typeface="Open Sans"/>
              <a:ea typeface="Open Sans"/>
              <a:cs typeface="Open Sans"/>
              <a:sym typeface="Open Sans"/>
            </a:endParaRPr>
          </a:p>
          <a:p>
            <a:pPr indent="0" lvl="0" marL="0" rtl="0" algn="l">
              <a:spcBef>
                <a:spcPts val="0"/>
              </a:spcBef>
              <a:spcAft>
                <a:spcPts val="0"/>
              </a:spcAft>
              <a:buNone/>
            </a:pPr>
            <a:r>
              <a:rPr b="1" lang="en" sz="4500">
                <a:solidFill>
                  <a:srgbClr val="FFFFFF"/>
                </a:solidFill>
                <a:latin typeface="Open Sans"/>
                <a:ea typeface="Open Sans"/>
                <a:cs typeface="Open Sans"/>
                <a:sym typeface="Open Sans"/>
              </a:rPr>
              <a:t>OVERVIEW</a:t>
            </a:r>
            <a:endParaRPr b="1" sz="4500">
              <a:solidFill>
                <a:srgbClr val="FFFFFF"/>
              </a:solidFill>
              <a:latin typeface="Open Sans"/>
              <a:ea typeface="Open Sans"/>
              <a:cs typeface="Open Sans"/>
              <a:sym typeface="Open Sans"/>
            </a:endParaRPr>
          </a:p>
        </p:txBody>
      </p:sp>
      <p:sp>
        <p:nvSpPr>
          <p:cNvPr id="81" name="Google Shape;81;p17"/>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p:nvPr/>
        </p:nvSpPr>
        <p:spPr>
          <a:xfrm>
            <a:off x="5791900" y="-7275"/>
            <a:ext cx="3352200" cy="5143500"/>
          </a:xfrm>
          <a:prstGeom prst="rect">
            <a:avLst/>
          </a:prstGeom>
          <a:solidFill>
            <a:srgbClr val="111F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8"/>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
        <p:nvSpPr>
          <p:cNvPr id="88" name="Google Shape;88;p18"/>
          <p:cNvSpPr txBox="1"/>
          <p:nvPr/>
        </p:nvSpPr>
        <p:spPr>
          <a:xfrm>
            <a:off x="6091425" y="454400"/>
            <a:ext cx="2849400" cy="4162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rgbClr val="000000"/>
              </a:buClr>
              <a:buFont typeface="Arial"/>
              <a:buNone/>
            </a:pPr>
            <a:r>
              <a:rPr b="1" lang="en" sz="1500">
                <a:solidFill>
                  <a:srgbClr val="FFB20F"/>
                </a:solidFill>
                <a:latin typeface="Roboto Condensed"/>
                <a:ea typeface="Roboto Condensed"/>
                <a:cs typeface="Roboto Condensed"/>
                <a:sym typeface="Roboto Condensed"/>
              </a:rPr>
              <a:t>OUR PURPOSE</a:t>
            </a:r>
            <a:endParaRPr b="1" sz="1500">
              <a:solidFill>
                <a:srgbClr val="FFB20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t/>
            </a:r>
            <a:endParaRPr sz="700">
              <a:solidFill>
                <a:srgbClr val="FFFFFF"/>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n" sz="1200">
                <a:solidFill>
                  <a:srgbClr val="FFFFFF"/>
                </a:solidFill>
                <a:latin typeface="Roboto Condensed"/>
                <a:ea typeface="Roboto Condensed"/>
                <a:cs typeface="Roboto Condensed"/>
                <a:sym typeface="Roboto Condensed"/>
              </a:rPr>
              <a:t>Helping Canadians Save, Businesses Grow, </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None/>
            </a:pPr>
            <a:r>
              <a:rPr lang="en" sz="1200">
                <a:solidFill>
                  <a:srgbClr val="FFFFFF"/>
                </a:solidFill>
                <a:latin typeface="Roboto Condensed"/>
                <a:ea typeface="Roboto Condensed"/>
                <a:cs typeface="Roboto Condensed"/>
                <a:sym typeface="Roboto Condensed"/>
              </a:rPr>
              <a:t>and Neighbourhoods Thrive; delivering more value to consumers, in their homes, and encouraging Canadians to shop local.</a:t>
            </a:r>
            <a:endParaRPr sz="1200">
              <a:solidFill>
                <a:srgbClr val="FFFFFF"/>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t/>
            </a:r>
            <a:endParaRPr b="1" sz="1500">
              <a:solidFill>
                <a:srgbClr val="FCAF17"/>
              </a:solidFill>
              <a:latin typeface="Roboto Condensed"/>
              <a:ea typeface="Roboto Condensed"/>
              <a:cs typeface="Roboto Condensed"/>
              <a:sym typeface="Roboto Condensed"/>
            </a:endParaRPr>
          </a:p>
          <a:p>
            <a:pPr indent="0" lvl="0" marL="0" rtl="0" algn="l">
              <a:lnSpc>
                <a:spcPct val="80000"/>
              </a:lnSpc>
              <a:spcBef>
                <a:spcPts val="0"/>
              </a:spcBef>
              <a:spcAft>
                <a:spcPts val="0"/>
              </a:spcAft>
              <a:buClr>
                <a:srgbClr val="000000"/>
              </a:buClr>
              <a:buFont typeface="Arial"/>
              <a:buNone/>
            </a:pPr>
            <a:r>
              <a:rPr b="1" lang="en" sz="1500">
                <a:solidFill>
                  <a:srgbClr val="FFB20F"/>
                </a:solidFill>
                <a:latin typeface="Roboto Condensed"/>
                <a:ea typeface="Roboto Condensed"/>
                <a:cs typeface="Roboto Condensed"/>
                <a:sym typeface="Roboto Condensed"/>
              </a:rPr>
              <a:t>OUR BRAND PROMISE</a:t>
            </a:r>
            <a:endParaRPr b="1" sz="1500">
              <a:solidFill>
                <a:srgbClr val="FFB20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t/>
            </a:r>
            <a:endParaRPr sz="700">
              <a:solidFill>
                <a:srgbClr val="FFFFFF"/>
              </a:solidFill>
              <a:latin typeface="Roboto Condensed Light"/>
              <a:ea typeface="Roboto Condensed Light"/>
              <a:cs typeface="Roboto Condensed Light"/>
              <a:sym typeface="Roboto Condensed Light"/>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On Time.</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None/>
            </a:pPr>
            <a:r>
              <a:rPr lang="en" sz="1200">
                <a:solidFill>
                  <a:srgbClr val="FFFFFF"/>
                </a:solidFill>
                <a:latin typeface="Roboto Condensed"/>
                <a:ea typeface="Roboto Condensed"/>
                <a:cs typeface="Roboto Condensed"/>
                <a:sym typeface="Roboto Condensed"/>
              </a:rPr>
              <a:t>On Message.</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None/>
            </a:pPr>
            <a:r>
              <a:rPr lang="en" sz="1200">
                <a:solidFill>
                  <a:srgbClr val="FFFFFF"/>
                </a:solidFill>
                <a:latin typeface="Roboto Condensed"/>
                <a:ea typeface="Roboto Condensed"/>
                <a:cs typeface="Roboto Condensed"/>
                <a:sym typeface="Roboto Condensed"/>
              </a:rPr>
              <a:t>On Target.</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None/>
            </a:pPr>
            <a:r>
              <a:rPr lang="en" sz="1200">
                <a:solidFill>
                  <a:srgbClr val="FFFFFF"/>
                </a:solidFill>
                <a:latin typeface="Roboto Condensed"/>
                <a:ea typeface="Roboto Condensed"/>
                <a:cs typeface="Roboto Condensed"/>
                <a:sym typeface="Roboto Condensed"/>
              </a:rPr>
              <a:t>On Results.</a:t>
            </a:r>
            <a:endParaRPr b="1" sz="1200">
              <a:solidFill>
                <a:srgbClr val="FCAF17"/>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t/>
            </a:r>
            <a:endParaRPr b="1" sz="1300">
              <a:solidFill>
                <a:srgbClr val="FCAF17"/>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t/>
            </a:r>
            <a:endParaRPr b="1" sz="1500">
              <a:solidFill>
                <a:srgbClr val="FCAF17"/>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rPr b="1" lang="en" sz="1500">
                <a:solidFill>
                  <a:srgbClr val="FFB20F"/>
                </a:solidFill>
                <a:latin typeface="Roboto Condensed"/>
                <a:ea typeface="Roboto Condensed"/>
                <a:cs typeface="Roboto Condensed"/>
                <a:sym typeface="Roboto Condensed"/>
              </a:rPr>
              <a:t>OUR CORE VALUES</a:t>
            </a:r>
            <a:endParaRPr b="1" sz="700">
              <a:solidFill>
                <a:srgbClr val="FFB20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t/>
            </a:r>
            <a:endParaRPr sz="500">
              <a:solidFill>
                <a:srgbClr val="FFFFFF"/>
              </a:solidFill>
              <a:latin typeface="Roboto Condensed Light"/>
              <a:ea typeface="Roboto Condensed Light"/>
              <a:cs typeface="Roboto Condensed Light"/>
              <a:sym typeface="Roboto Condensed Light"/>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We treat people right.</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We are in this to win.</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We practice ferocious customer service.</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We contribute to our communities.</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The team is the heart of everything.</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rPr lang="en" sz="1200">
                <a:solidFill>
                  <a:srgbClr val="FFFFFF"/>
                </a:solidFill>
                <a:latin typeface="Roboto Condensed"/>
                <a:ea typeface="Roboto Condensed"/>
                <a:cs typeface="Roboto Condensed"/>
                <a:sym typeface="Roboto Condensed"/>
              </a:rPr>
              <a:t>We know how to have a good time.</a:t>
            </a:r>
            <a:endParaRPr sz="1200">
              <a:solidFill>
                <a:srgbClr val="FFFFFF"/>
              </a:solidFill>
              <a:latin typeface="Roboto Condensed"/>
              <a:ea typeface="Roboto Condensed"/>
              <a:cs typeface="Roboto Condensed"/>
              <a:sym typeface="Roboto Condensed"/>
            </a:endParaRPr>
          </a:p>
          <a:p>
            <a:pPr indent="0" lvl="0" marL="0" rtl="0" algn="l">
              <a:spcBef>
                <a:spcPts val="0"/>
              </a:spcBef>
              <a:spcAft>
                <a:spcPts val="0"/>
              </a:spcAft>
              <a:buClr>
                <a:srgbClr val="000000"/>
              </a:buClr>
              <a:buFont typeface="Arial"/>
              <a:buNone/>
            </a:pPr>
            <a:r>
              <a:t/>
            </a:r>
            <a:endParaRPr sz="1300">
              <a:solidFill>
                <a:srgbClr val="FFFFFF"/>
              </a:solidFill>
              <a:latin typeface="Roboto Condensed"/>
              <a:ea typeface="Roboto Condensed"/>
              <a:cs typeface="Roboto Condensed"/>
              <a:sym typeface="Roboto Condensed"/>
            </a:endParaRPr>
          </a:p>
        </p:txBody>
      </p:sp>
      <p:sp>
        <p:nvSpPr>
          <p:cNvPr id="89" name="Google Shape;89;p18"/>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0" name="Google Shape;90;p18"/>
          <p:cNvSpPr txBox="1"/>
          <p:nvPr/>
        </p:nvSpPr>
        <p:spPr>
          <a:xfrm>
            <a:off x="551725" y="76475"/>
            <a:ext cx="51378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WHO</a:t>
            </a:r>
            <a:r>
              <a:rPr lang="en" sz="2800">
                <a:solidFill>
                  <a:srgbClr val="000000"/>
                </a:solidFill>
                <a:latin typeface="Roboto Condensed Light"/>
                <a:ea typeface="Roboto Condensed Light"/>
                <a:cs typeface="Roboto Condensed Light"/>
                <a:sym typeface="Roboto Condensed Light"/>
              </a:rPr>
              <a:t> </a:t>
            </a:r>
            <a:r>
              <a:rPr lang="en" sz="2800">
                <a:solidFill>
                  <a:schemeClr val="dk1"/>
                </a:solidFill>
                <a:latin typeface="Roboto Condensed Light"/>
                <a:ea typeface="Roboto Condensed Light"/>
                <a:cs typeface="Roboto Condensed Light"/>
                <a:sym typeface="Roboto Condensed Light"/>
              </a:rPr>
              <a:t>WE ARE</a:t>
            </a:r>
            <a:r>
              <a:rPr lang="en" sz="2800">
                <a:solidFill>
                  <a:schemeClr val="dk1"/>
                </a:solidFill>
                <a:latin typeface="Roboto Light"/>
                <a:ea typeface="Roboto Light"/>
                <a:cs typeface="Roboto Light"/>
                <a:sym typeface="Roboto Light"/>
              </a:rPr>
              <a:t> </a:t>
            </a:r>
            <a:endParaRPr sz="2800">
              <a:latin typeface="Roboto"/>
              <a:ea typeface="Roboto"/>
              <a:cs typeface="Roboto"/>
              <a:sym typeface="Roboto"/>
            </a:endParaRPr>
          </a:p>
        </p:txBody>
      </p:sp>
      <p:sp>
        <p:nvSpPr>
          <p:cNvPr id="91" name="Google Shape;91;p18"/>
          <p:cNvSpPr txBox="1"/>
          <p:nvPr/>
        </p:nvSpPr>
        <p:spPr>
          <a:xfrm>
            <a:off x="429400" y="635650"/>
            <a:ext cx="4447200" cy="3787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300">
                <a:solidFill>
                  <a:srgbClr val="005AA9"/>
                </a:solidFill>
                <a:latin typeface="Open Sans Light"/>
                <a:ea typeface="Open Sans Light"/>
                <a:cs typeface="Open Sans Light"/>
                <a:sym typeface="Open Sans Light"/>
              </a:rPr>
              <a:t>DRMG is Canada’s leading </a:t>
            </a:r>
            <a:endParaRPr sz="2300">
              <a:solidFill>
                <a:srgbClr val="005AA9"/>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2300">
                <a:solidFill>
                  <a:srgbClr val="005AA9"/>
                </a:solidFill>
                <a:latin typeface="Open Sans Light"/>
                <a:ea typeface="Open Sans Light"/>
                <a:cs typeface="Open Sans Light"/>
                <a:sym typeface="Open Sans Light"/>
              </a:rPr>
              <a:t>Direct Mail Company.  </a:t>
            </a:r>
            <a:endParaRPr sz="1300">
              <a:solidFill>
                <a:srgbClr val="005AA9"/>
              </a:solidFill>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200">
                <a:solidFill>
                  <a:srgbClr val="374151"/>
                </a:solidFill>
                <a:latin typeface="Open Sans Light"/>
                <a:ea typeface="Open Sans Light"/>
                <a:cs typeface="Open Sans Light"/>
                <a:sym typeface="Open Sans Light"/>
              </a:rPr>
              <a:t>We have been helping businesses of all sizes, from local to national boost sales and brand recognition through </a:t>
            </a:r>
            <a:r>
              <a:rPr lang="en" sz="1200">
                <a:solidFill>
                  <a:srgbClr val="0C5CA9"/>
                </a:solidFill>
                <a:latin typeface="Open Sans Light"/>
                <a:ea typeface="Open Sans Light"/>
                <a:cs typeface="Open Sans Light"/>
                <a:sym typeface="Open Sans Light"/>
              </a:rPr>
              <a:t>Targeted Direct Mail Campaigns </a:t>
            </a:r>
            <a:r>
              <a:rPr lang="en" sz="1200">
                <a:solidFill>
                  <a:srgbClr val="374151"/>
                </a:solidFill>
                <a:latin typeface="Open Sans Light"/>
                <a:ea typeface="Open Sans Light"/>
                <a:cs typeface="Open Sans Light"/>
                <a:sym typeface="Open Sans Light"/>
              </a:rPr>
              <a:t>for more than 20 years. </a:t>
            </a:r>
            <a:endParaRPr sz="1200">
              <a:solidFill>
                <a:srgbClr val="374151"/>
              </a:solidFill>
              <a:latin typeface="Open Sans Light"/>
              <a:ea typeface="Open Sans Light"/>
              <a:cs typeface="Open Sans Light"/>
              <a:sym typeface="Open Sans Light"/>
            </a:endParaRPr>
          </a:p>
          <a:p>
            <a:pPr indent="0" lvl="0" marL="0" rtl="0" algn="l">
              <a:lnSpc>
                <a:spcPct val="115000"/>
              </a:lnSpc>
              <a:spcBef>
                <a:spcPts val="1500"/>
              </a:spcBef>
              <a:spcAft>
                <a:spcPts val="0"/>
              </a:spcAft>
              <a:buNone/>
            </a:pPr>
            <a:r>
              <a:rPr lang="en" sz="1200">
                <a:solidFill>
                  <a:srgbClr val="374151"/>
                </a:solidFill>
                <a:latin typeface="Open Sans Light"/>
                <a:ea typeface="Open Sans Light"/>
                <a:cs typeface="Open Sans Light"/>
                <a:sym typeface="Open Sans Light"/>
              </a:rPr>
              <a:t>We are Canadian owned &amp; Canada’s leading Direct Mail company delivering a wide range of neighbourhood mail, including our widely recognized Money Saver brand, regarded as Canada's most dependable publication for everyday savings and coupons.</a:t>
            </a:r>
            <a:endParaRPr sz="1200">
              <a:solidFill>
                <a:srgbClr val="374151"/>
              </a:solidFill>
              <a:latin typeface="Open Sans Light"/>
              <a:ea typeface="Open Sans Light"/>
              <a:cs typeface="Open Sans Light"/>
              <a:sym typeface="Open Sans Light"/>
            </a:endParaRPr>
          </a:p>
          <a:p>
            <a:pPr indent="0" lvl="0" marL="0" rtl="0" algn="l">
              <a:lnSpc>
                <a:spcPct val="115000"/>
              </a:lnSpc>
              <a:spcBef>
                <a:spcPts val="1500"/>
              </a:spcBef>
              <a:spcAft>
                <a:spcPts val="0"/>
              </a:spcAft>
              <a:buClr>
                <a:srgbClr val="000000"/>
              </a:buClr>
              <a:buSzPts val="1100"/>
              <a:buFont typeface="Arial"/>
              <a:buNone/>
            </a:pPr>
            <a:r>
              <a:rPr lang="en" sz="1200">
                <a:solidFill>
                  <a:srgbClr val="374151"/>
                </a:solidFill>
                <a:latin typeface="Open Sans Light"/>
                <a:ea typeface="Open Sans Light"/>
                <a:cs typeface="Open Sans Light"/>
                <a:sym typeface="Open Sans Light"/>
              </a:rPr>
              <a:t>We are a Canada Post Expert Partner, and their largest shared mail customer</a:t>
            </a:r>
            <a:r>
              <a:rPr lang="en" sz="1300">
                <a:solidFill>
                  <a:srgbClr val="374151"/>
                </a:solidFill>
                <a:latin typeface="Open Sans Light"/>
                <a:ea typeface="Open Sans Light"/>
                <a:cs typeface="Open Sans Light"/>
                <a:sym typeface="Open Sans Light"/>
              </a:rPr>
              <a:t>. </a:t>
            </a:r>
            <a:endParaRPr sz="1300">
              <a:solidFill>
                <a:srgbClr val="374151"/>
              </a:solidFill>
              <a:latin typeface="Open Sans Light"/>
              <a:ea typeface="Open Sans Light"/>
              <a:cs typeface="Open Sans Light"/>
              <a:sym typeface="Open Sans Light"/>
            </a:endParaRPr>
          </a:p>
        </p:txBody>
      </p:sp>
      <p:grpSp>
        <p:nvGrpSpPr>
          <p:cNvPr id="92" name="Google Shape;92;p18"/>
          <p:cNvGrpSpPr/>
          <p:nvPr/>
        </p:nvGrpSpPr>
        <p:grpSpPr>
          <a:xfrm>
            <a:off x="387075" y="3908038"/>
            <a:ext cx="4587450" cy="550175"/>
            <a:chOff x="673100" y="5532050"/>
            <a:chExt cx="4587450" cy="550175"/>
          </a:xfrm>
        </p:grpSpPr>
        <p:pic>
          <p:nvPicPr>
            <p:cNvPr id="93" name="Google Shape;93;p18"/>
            <p:cNvPicPr preferRelativeResize="0"/>
            <p:nvPr/>
          </p:nvPicPr>
          <p:blipFill rotWithShape="1">
            <a:blip r:embed="rId3">
              <a:alphaModFix/>
            </a:blip>
            <a:srcRect b="56625" l="12476" r="76200" t="0"/>
            <a:stretch/>
          </p:blipFill>
          <p:spPr>
            <a:xfrm>
              <a:off x="673100" y="5532050"/>
              <a:ext cx="491382" cy="550175"/>
            </a:xfrm>
            <a:prstGeom prst="rect">
              <a:avLst/>
            </a:prstGeom>
            <a:noFill/>
            <a:ln>
              <a:noFill/>
            </a:ln>
          </p:spPr>
        </p:pic>
        <p:pic>
          <p:nvPicPr>
            <p:cNvPr id="94" name="Google Shape;94;p18"/>
            <p:cNvPicPr preferRelativeResize="0"/>
            <p:nvPr/>
          </p:nvPicPr>
          <p:blipFill rotWithShape="1">
            <a:blip r:embed="rId4">
              <a:alphaModFix/>
            </a:blip>
            <a:srcRect b="77930" l="0" r="51571" t="10629"/>
            <a:stretch/>
          </p:blipFill>
          <p:spPr>
            <a:xfrm>
              <a:off x="2604243" y="5796946"/>
              <a:ext cx="1234110" cy="250509"/>
            </a:xfrm>
            <a:prstGeom prst="rect">
              <a:avLst/>
            </a:prstGeom>
            <a:noFill/>
            <a:ln>
              <a:noFill/>
            </a:ln>
          </p:spPr>
        </p:pic>
        <p:pic>
          <p:nvPicPr>
            <p:cNvPr id="95" name="Google Shape;95;p18"/>
            <p:cNvPicPr preferRelativeResize="0"/>
            <p:nvPr/>
          </p:nvPicPr>
          <p:blipFill rotWithShape="1">
            <a:blip r:embed="rId5">
              <a:alphaModFix/>
            </a:blip>
            <a:srcRect b="93362" l="0" r="70477" t="0"/>
            <a:stretch/>
          </p:blipFill>
          <p:spPr>
            <a:xfrm>
              <a:off x="1322181" y="5796946"/>
              <a:ext cx="1163361" cy="236154"/>
            </a:xfrm>
            <a:prstGeom prst="rect">
              <a:avLst/>
            </a:prstGeom>
            <a:noFill/>
            <a:ln>
              <a:noFill/>
            </a:ln>
          </p:spPr>
        </p:pic>
        <p:pic>
          <p:nvPicPr>
            <p:cNvPr id="96" name="Google Shape;96;p18"/>
            <p:cNvPicPr preferRelativeResize="0"/>
            <p:nvPr/>
          </p:nvPicPr>
          <p:blipFill rotWithShape="1">
            <a:blip r:embed="rId6">
              <a:alphaModFix/>
            </a:blip>
            <a:srcRect b="76507" l="0" r="0" t="0"/>
            <a:stretch/>
          </p:blipFill>
          <p:spPr>
            <a:xfrm>
              <a:off x="4065113" y="5732890"/>
              <a:ext cx="1195437" cy="314688"/>
            </a:xfrm>
            <a:prstGeom prst="rect">
              <a:avLst/>
            </a:prstGeom>
            <a:noFill/>
            <a:ln>
              <a:noFill/>
            </a:ln>
          </p:spPr>
        </p:pic>
      </p:grpSp>
      <p:sp>
        <p:nvSpPr>
          <p:cNvPr id="97" name="Google Shape;97;p18"/>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7">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101" name="Shape 101"/>
        <p:cNvGrpSpPr/>
        <p:nvPr/>
      </p:nvGrpSpPr>
      <p:grpSpPr>
        <a:xfrm>
          <a:off x="0" y="0"/>
          <a:ext cx="0" cy="0"/>
          <a:chOff x="0" y="0"/>
          <a:chExt cx="0" cy="0"/>
        </a:xfrm>
      </p:grpSpPr>
      <p:sp>
        <p:nvSpPr>
          <p:cNvPr id="102" name="Google Shape;102;p19"/>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
        <p:nvSpPr>
          <p:cNvPr id="103" name="Google Shape;103;p19"/>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04" name="Google Shape;104;p19"/>
          <p:cNvSpPr txBox="1"/>
          <p:nvPr/>
        </p:nvSpPr>
        <p:spPr>
          <a:xfrm>
            <a:off x="551725" y="76475"/>
            <a:ext cx="51378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solidFill>
                  <a:srgbClr val="FFFFFF"/>
                </a:solidFill>
                <a:latin typeface="Roboto Condensed"/>
                <a:ea typeface="Roboto Condensed"/>
                <a:cs typeface="Roboto Condensed"/>
                <a:sym typeface="Roboto Condensed"/>
              </a:rPr>
              <a:t>REACH</a:t>
            </a:r>
            <a:r>
              <a:rPr lang="en" sz="2800">
                <a:solidFill>
                  <a:srgbClr val="FFFFFF"/>
                </a:solidFill>
                <a:latin typeface="Roboto Condensed Light"/>
                <a:ea typeface="Roboto Condensed Light"/>
                <a:cs typeface="Roboto Condensed Light"/>
                <a:sym typeface="Roboto Condensed Light"/>
              </a:rPr>
              <a:t> </a:t>
            </a:r>
            <a:r>
              <a:rPr lang="en" sz="2800">
                <a:solidFill>
                  <a:srgbClr val="FFFFFF"/>
                </a:solidFill>
                <a:latin typeface="Roboto Condensed Light"/>
                <a:ea typeface="Roboto Condensed Light"/>
                <a:cs typeface="Roboto Condensed Light"/>
                <a:sym typeface="Roboto Condensed Light"/>
              </a:rPr>
              <a:t>ANYONE &amp; EVERYONE</a:t>
            </a:r>
            <a:r>
              <a:rPr lang="en" sz="2800">
                <a:solidFill>
                  <a:srgbClr val="FFFFFF"/>
                </a:solidFill>
                <a:latin typeface="Roboto Light"/>
                <a:ea typeface="Roboto Light"/>
                <a:cs typeface="Roboto Light"/>
                <a:sym typeface="Roboto Light"/>
              </a:rPr>
              <a:t> </a:t>
            </a:r>
            <a:endParaRPr sz="2800">
              <a:solidFill>
                <a:srgbClr val="FFFFFF"/>
              </a:solidFill>
              <a:latin typeface="Roboto"/>
              <a:ea typeface="Roboto"/>
              <a:cs typeface="Roboto"/>
              <a:sym typeface="Roboto"/>
            </a:endParaRPr>
          </a:p>
        </p:txBody>
      </p:sp>
      <p:grpSp>
        <p:nvGrpSpPr>
          <p:cNvPr id="105" name="Google Shape;105;p19"/>
          <p:cNvGrpSpPr/>
          <p:nvPr/>
        </p:nvGrpSpPr>
        <p:grpSpPr>
          <a:xfrm>
            <a:off x="596918" y="733508"/>
            <a:ext cx="6422227" cy="3588454"/>
            <a:chOff x="596900" y="1019099"/>
            <a:chExt cx="7568026" cy="4228675"/>
          </a:xfrm>
        </p:grpSpPr>
        <p:pic>
          <p:nvPicPr>
            <p:cNvPr id="106" name="Google Shape;106;p19"/>
            <p:cNvPicPr preferRelativeResize="0"/>
            <p:nvPr/>
          </p:nvPicPr>
          <p:blipFill rotWithShape="1">
            <a:blip r:embed="rId3">
              <a:alphaModFix/>
            </a:blip>
            <a:srcRect b="0" l="0" r="0" t="-1636"/>
            <a:stretch/>
          </p:blipFill>
          <p:spPr>
            <a:xfrm>
              <a:off x="596900" y="1019099"/>
              <a:ext cx="7568026" cy="4228675"/>
            </a:xfrm>
            <a:prstGeom prst="rect">
              <a:avLst/>
            </a:prstGeom>
            <a:noFill/>
            <a:ln>
              <a:noFill/>
            </a:ln>
          </p:spPr>
        </p:pic>
        <p:sp>
          <p:nvSpPr>
            <p:cNvPr id="107" name="Google Shape;107;p19"/>
            <p:cNvSpPr txBox="1"/>
            <p:nvPr/>
          </p:nvSpPr>
          <p:spPr>
            <a:xfrm>
              <a:off x="2954726" y="1019104"/>
              <a:ext cx="3525600" cy="341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 sz="1800">
                  <a:solidFill>
                    <a:srgbClr val="FFFFFF"/>
                  </a:solidFill>
                  <a:latin typeface="Roboto Condensed"/>
                  <a:ea typeface="Roboto Condensed"/>
                  <a:cs typeface="Roboto Condensed"/>
                  <a:sym typeface="Roboto Condensed"/>
                </a:rPr>
                <a:t>NATIONWIDE COVERAGE</a:t>
              </a:r>
              <a:endParaRPr sz="1800">
                <a:latin typeface="Roboto Condensed Light"/>
                <a:ea typeface="Roboto Condensed Light"/>
                <a:cs typeface="Roboto Condensed Light"/>
                <a:sym typeface="Roboto Condensed Light"/>
              </a:endParaRPr>
            </a:p>
          </p:txBody>
        </p:sp>
      </p:grpSp>
      <p:grpSp>
        <p:nvGrpSpPr>
          <p:cNvPr id="108" name="Google Shape;108;p19"/>
          <p:cNvGrpSpPr/>
          <p:nvPr/>
        </p:nvGrpSpPr>
        <p:grpSpPr>
          <a:xfrm>
            <a:off x="3742302" y="3714575"/>
            <a:ext cx="5177110" cy="1164113"/>
            <a:chOff x="3487575" y="3935415"/>
            <a:chExt cx="5434145" cy="1221910"/>
          </a:xfrm>
        </p:grpSpPr>
        <p:grpSp>
          <p:nvGrpSpPr>
            <p:cNvPr id="109" name="Google Shape;109;p19"/>
            <p:cNvGrpSpPr/>
            <p:nvPr/>
          </p:nvGrpSpPr>
          <p:grpSpPr>
            <a:xfrm>
              <a:off x="5163975" y="3935425"/>
              <a:ext cx="1401775" cy="1221900"/>
              <a:chOff x="5163975" y="5230175"/>
              <a:chExt cx="1401775" cy="1221900"/>
            </a:xfrm>
          </p:grpSpPr>
          <p:sp>
            <p:nvSpPr>
              <p:cNvPr id="110" name="Google Shape;110;p19"/>
              <p:cNvSpPr txBox="1"/>
              <p:nvPr/>
            </p:nvSpPr>
            <p:spPr>
              <a:xfrm>
                <a:off x="5264950" y="5230175"/>
                <a:ext cx="1300800" cy="1221900"/>
              </a:xfrm>
              <a:prstGeom prst="rect">
                <a:avLst/>
              </a:prstGeom>
              <a:noFill/>
              <a:ln>
                <a:noFill/>
              </a:ln>
            </p:spPr>
            <p:txBody>
              <a:bodyPr anchorCtr="0" anchor="t" bIns="0" lIns="0" spcFirstLastPara="1" rIns="0" wrap="square" tIns="177150">
                <a:spAutoFit/>
              </a:bodyPr>
              <a:lstStyle/>
              <a:p>
                <a:pPr indent="0" lvl="0" marL="12700" marR="0" rtl="0" algn="l">
                  <a:lnSpc>
                    <a:spcPct val="100000"/>
                  </a:lnSpc>
                  <a:spcBef>
                    <a:spcPts val="0"/>
                  </a:spcBef>
                  <a:spcAft>
                    <a:spcPts val="0"/>
                  </a:spcAft>
                  <a:buNone/>
                </a:pPr>
                <a:r>
                  <a:rPr b="1" lang="en" sz="4000">
                    <a:solidFill>
                      <a:srgbClr val="FCAF17"/>
                    </a:solidFill>
                    <a:latin typeface="Roboto Condensed"/>
                    <a:ea typeface="Roboto Condensed"/>
                    <a:cs typeface="Roboto Condensed"/>
                    <a:sym typeface="Roboto Condensed"/>
                  </a:rPr>
                  <a:t>3.4M</a:t>
                </a:r>
                <a:endParaRPr sz="4000">
                  <a:latin typeface="Roboto Condensed"/>
                  <a:ea typeface="Roboto Condensed"/>
                  <a:cs typeface="Roboto Condensed"/>
                  <a:sym typeface="Roboto Condensed"/>
                </a:endParaRPr>
              </a:p>
              <a:p>
                <a:pPr indent="0" lvl="0" marL="12700" marR="300355" rtl="0" algn="l">
                  <a:lnSpc>
                    <a:spcPct val="100000"/>
                  </a:lnSpc>
                  <a:spcBef>
                    <a:spcPts val="0"/>
                  </a:spcBef>
                  <a:spcAft>
                    <a:spcPts val="0"/>
                  </a:spcAft>
                  <a:buNone/>
                </a:pPr>
                <a:r>
                  <a:rPr lang="en" sz="1200">
                    <a:solidFill>
                      <a:srgbClr val="FFFFFF"/>
                    </a:solidFill>
                    <a:latin typeface="Open Sans"/>
                    <a:ea typeface="Open Sans"/>
                    <a:cs typeface="Open Sans"/>
                    <a:sym typeface="Open Sans"/>
                  </a:rPr>
                  <a:t>Condos &amp; apartments</a:t>
                </a:r>
                <a:endParaRPr sz="1200">
                  <a:solidFill>
                    <a:srgbClr val="FCAF17"/>
                  </a:solidFill>
                  <a:latin typeface="Open Sans"/>
                  <a:ea typeface="Open Sans"/>
                  <a:cs typeface="Open Sans"/>
                  <a:sym typeface="Open Sans"/>
                </a:endParaRPr>
              </a:p>
            </p:txBody>
          </p:sp>
          <p:cxnSp>
            <p:nvCxnSpPr>
              <p:cNvPr id="111" name="Google Shape;111;p19"/>
              <p:cNvCxnSpPr/>
              <p:nvPr/>
            </p:nvCxnSpPr>
            <p:spPr>
              <a:xfrm>
                <a:off x="5163975" y="5535250"/>
                <a:ext cx="0" cy="864900"/>
              </a:xfrm>
              <a:prstGeom prst="straightConnector1">
                <a:avLst/>
              </a:prstGeom>
              <a:noFill/>
              <a:ln cap="flat" cmpd="sng" w="28575">
                <a:solidFill>
                  <a:srgbClr val="595959"/>
                </a:solidFill>
                <a:prstDash val="dot"/>
                <a:round/>
                <a:headEnd len="med" w="med" type="none"/>
                <a:tailEnd len="med" w="med" type="none"/>
              </a:ln>
            </p:spPr>
          </p:cxnSp>
        </p:grpSp>
        <p:grpSp>
          <p:nvGrpSpPr>
            <p:cNvPr id="112" name="Google Shape;112;p19"/>
            <p:cNvGrpSpPr/>
            <p:nvPr/>
          </p:nvGrpSpPr>
          <p:grpSpPr>
            <a:xfrm>
              <a:off x="6535575" y="3935425"/>
              <a:ext cx="1273325" cy="1221900"/>
              <a:chOff x="6535575" y="5230175"/>
              <a:chExt cx="1273325" cy="1221900"/>
            </a:xfrm>
          </p:grpSpPr>
          <p:sp>
            <p:nvSpPr>
              <p:cNvPr id="113" name="Google Shape;113;p19"/>
              <p:cNvSpPr txBox="1"/>
              <p:nvPr/>
            </p:nvSpPr>
            <p:spPr>
              <a:xfrm>
                <a:off x="6655100" y="5230175"/>
                <a:ext cx="1153800" cy="1221900"/>
              </a:xfrm>
              <a:prstGeom prst="rect">
                <a:avLst/>
              </a:prstGeom>
              <a:noFill/>
              <a:ln>
                <a:noFill/>
              </a:ln>
            </p:spPr>
            <p:txBody>
              <a:bodyPr anchorCtr="0" anchor="t" bIns="0" lIns="0" spcFirstLastPara="1" rIns="0" wrap="square" tIns="177150">
                <a:spAutoFit/>
              </a:bodyPr>
              <a:lstStyle/>
              <a:p>
                <a:pPr indent="0" lvl="0" marL="12700" marR="0" rtl="0" algn="l">
                  <a:lnSpc>
                    <a:spcPct val="100000"/>
                  </a:lnSpc>
                  <a:spcBef>
                    <a:spcPts val="0"/>
                  </a:spcBef>
                  <a:spcAft>
                    <a:spcPts val="0"/>
                  </a:spcAft>
                  <a:buNone/>
                </a:pPr>
                <a:r>
                  <a:rPr b="1" lang="en" sz="4000">
                    <a:solidFill>
                      <a:srgbClr val="FCAF17"/>
                    </a:solidFill>
                    <a:latin typeface="Roboto Condensed"/>
                    <a:ea typeface="Roboto Condensed"/>
                    <a:cs typeface="Roboto Condensed"/>
                    <a:sym typeface="Roboto Condensed"/>
                  </a:rPr>
                  <a:t>2M</a:t>
                </a:r>
                <a:endParaRPr sz="4000">
                  <a:latin typeface="Roboto Condensed"/>
                  <a:ea typeface="Roboto Condensed"/>
                  <a:cs typeface="Roboto Condensed"/>
                  <a:sym typeface="Roboto Condensed"/>
                </a:endParaRPr>
              </a:p>
              <a:p>
                <a:pPr indent="0" lvl="0" marL="12700" marR="300355" rtl="0" algn="l">
                  <a:spcBef>
                    <a:spcPts val="0"/>
                  </a:spcBef>
                  <a:spcAft>
                    <a:spcPts val="0"/>
                  </a:spcAft>
                  <a:buClr>
                    <a:srgbClr val="000000"/>
                  </a:buClr>
                  <a:buFont typeface="Arial"/>
                  <a:buNone/>
                </a:pPr>
                <a:r>
                  <a:rPr lang="en" sz="1200">
                    <a:solidFill>
                      <a:srgbClr val="FFFFFF"/>
                    </a:solidFill>
                    <a:latin typeface="Open Sans"/>
                    <a:ea typeface="Open Sans"/>
                    <a:cs typeface="Open Sans"/>
                    <a:sym typeface="Open Sans"/>
                  </a:rPr>
                  <a:t>Rural</a:t>
                </a:r>
                <a:endParaRPr sz="1200">
                  <a:solidFill>
                    <a:srgbClr val="FFFFFF"/>
                  </a:solidFill>
                  <a:latin typeface="Open Sans"/>
                  <a:ea typeface="Open Sans"/>
                  <a:cs typeface="Open Sans"/>
                  <a:sym typeface="Open Sans"/>
                </a:endParaRPr>
              </a:p>
              <a:p>
                <a:pPr indent="0" lvl="0" marL="12700" marR="300355" rtl="0" algn="l">
                  <a:spcBef>
                    <a:spcPts val="0"/>
                  </a:spcBef>
                  <a:spcAft>
                    <a:spcPts val="0"/>
                  </a:spcAft>
                  <a:buClr>
                    <a:srgbClr val="000000"/>
                  </a:buClr>
                  <a:buFont typeface="Arial"/>
                  <a:buNone/>
                </a:pPr>
                <a:r>
                  <a:rPr lang="en" sz="1200">
                    <a:solidFill>
                      <a:srgbClr val="FFFFFF"/>
                    </a:solidFill>
                    <a:latin typeface="Open Sans"/>
                    <a:ea typeface="Open Sans"/>
                    <a:cs typeface="Open Sans"/>
                    <a:sym typeface="Open Sans"/>
                  </a:rPr>
                  <a:t>addresses</a:t>
                </a:r>
                <a:endParaRPr sz="1200">
                  <a:solidFill>
                    <a:srgbClr val="FFFFFF"/>
                  </a:solidFill>
                  <a:latin typeface="Open Sans"/>
                  <a:ea typeface="Open Sans"/>
                  <a:cs typeface="Open Sans"/>
                  <a:sym typeface="Open Sans"/>
                </a:endParaRPr>
              </a:p>
            </p:txBody>
          </p:sp>
          <p:cxnSp>
            <p:nvCxnSpPr>
              <p:cNvPr id="114" name="Google Shape;114;p19"/>
              <p:cNvCxnSpPr/>
              <p:nvPr/>
            </p:nvCxnSpPr>
            <p:spPr>
              <a:xfrm>
                <a:off x="6535575" y="5535250"/>
                <a:ext cx="0" cy="864900"/>
              </a:xfrm>
              <a:prstGeom prst="straightConnector1">
                <a:avLst/>
              </a:prstGeom>
              <a:noFill/>
              <a:ln cap="flat" cmpd="sng" w="28575">
                <a:solidFill>
                  <a:srgbClr val="595959"/>
                </a:solidFill>
                <a:prstDash val="dot"/>
                <a:round/>
                <a:headEnd len="med" w="med" type="none"/>
                <a:tailEnd len="med" w="med" type="none"/>
              </a:ln>
            </p:spPr>
          </p:cxnSp>
        </p:grpSp>
        <p:grpSp>
          <p:nvGrpSpPr>
            <p:cNvPr id="115" name="Google Shape;115;p19"/>
            <p:cNvGrpSpPr/>
            <p:nvPr/>
          </p:nvGrpSpPr>
          <p:grpSpPr>
            <a:xfrm>
              <a:off x="7602375" y="3935415"/>
              <a:ext cx="1319345" cy="1169985"/>
              <a:chOff x="7602375" y="5230165"/>
              <a:chExt cx="1319345" cy="1169985"/>
            </a:xfrm>
          </p:grpSpPr>
          <p:sp>
            <p:nvSpPr>
              <p:cNvPr id="116" name="Google Shape;116;p19"/>
              <p:cNvSpPr txBox="1"/>
              <p:nvPr/>
            </p:nvSpPr>
            <p:spPr>
              <a:xfrm>
                <a:off x="7719020" y="5230165"/>
                <a:ext cx="1202700" cy="1027800"/>
              </a:xfrm>
              <a:prstGeom prst="rect">
                <a:avLst/>
              </a:prstGeom>
              <a:noFill/>
              <a:ln>
                <a:noFill/>
              </a:ln>
            </p:spPr>
            <p:txBody>
              <a:bodyPr anchorCtr="0" anchor="t" bIns="0" lIns="0" spcFirstLastPara="1" rIns="0" wrap="square" tIns="177150">
                <a:spAutoFit/>
              </a:bodyPr>
              <a:lstStyle/>
              <a:p>
                <a:pPr indent="0" lvl="0" marL="12700" marR="0" rtl="0" algn="l">
                  <a:lnSpc>
                    <a:spcPct val="100000"/>
                  </a:lnSpc>
                  <a:spcBef>
                    <a:spcPts val="0"/>
                  </a:spcBef>
                  <a:spcAft>
                    <a:spcPts val="0"/>
                  </a:spcAft>
                  <a:buNone/>
                </a:pPr>
                <a:r>
                  <a:rPr b="1" lang="en" sz="4000">
                    <a:solidFill>
                      <a:srgbClr val="FCAF17"/>
                    </a:solidFill>
                    <a:latin typeface="Roboto Condensed"/>
                    <a:ea typeface="Roboto Condensed"/>
                    <a:cs typeface="Roboto Condensed"/>
                    <a:sym typeface="Roboto Condensed"/>
                  </a:rPr>
                  <a:t>779K</a:t>
                </a:r>
                <a:endParaRPr sz="4000">
                  <a:latin typeface="Roboto Condensed"/>
                  <a:ea typeface="Roboto Condensed"/>
                  <a:cs typeface="Roboto Condensed"/>
                  <a:sym typeface="Roboto Condensed"/>
                </a:endParaRPr>
              </a:p>
              <a:p>
                <a:pPr indent="0" lvl="0" marL="12700" marR="300355" rtl="0" algn="l">
                  <a:spcBef>
                    <a:spcPts val="0"/>
                  </a:spcBef>
                  <a:spcAft>
                    <a:spcPts val="0"/>
                  </a:spcAft>
                  <a:buClr>
                    <a:srgbClr val="000000"/>
                  </a:buClr>
                  <a:buFont typeface="Arial"/>
                  <a:buNone/>
                </a:pPr>
                <a:r>
                  <a:rPr lang="en" sz="1200">
                    <a:solidFill>
                      <a:srgbClr val="FFFFFF"/>
                    </a:solidFill>
                    <a:latin typeface="Open Sans"/>
                    <a:ea typeface="Open Sans"/>
                    <a:cs typeface="Open Sans"/>
                    <a:sym typeface="Open Sans"/>
                  </a:rPr>
                  <a:t>Businesses</a:t>
                </a:r>
                <a:endParaRPr sz="1200">
                  <a:solidFill>
                    <a:srgbClr val="FFFFFF"/>
                  </a:solidFill>
                  <a:latin typeface="Open Sans"/>
                  <a:ea typeface="Open Sans"/>
                  <a:cs typeface="Open Sans"/>
                  <a:sym typeface="Open Sans"/>
                </a:endParaRPr>
              </a:p>
            </p:txBody>
          </p:sp>
          <p:cxnSp>
            <p:nvCxnSpPr>
              <p:cNvPr id="117" name="Google Shape;117;p19"/>
              <p:cNvCxnSpPr/>
              <p:nvPr/>
            </p:nvCxnSpPr>
            <p:spPr>
              <a:xfrm>
                <a:off x="7602375" y="5535250"/>
                <a:ext cx="0" cy="864900"/>
              </a:xfrm>
              <a:prstGeom prst="straightConnector1">
                <a:avLst/>
              </a:prstGeom>
              <a:noFill/>
              <a:ln cap="flat" cmpd="sng" w="28575">
                <a:solidFill>
                  <a:srgbClr val="595959"/>
                </a:solidFill>
                <a:prstDash val="dot"/>
                <a:round/>
                <a:headEnd len="med" w="med" type="none"/>
                <a:tailEnd len="med" w="med" type="none"/>
              </a:ln>
            </p:spPr>
          </p:cxnSp>
        </p:grpSp>
        <p:grpSp>
          <p:nvGrpSpPr>
            <p:cNvPr id="118" name="Google Shape;118;p19"/>
            <p:cNvGrpSpPr/>
            <p:nvPr/>
          </p:nvGrpSpPr>
          <p:grpSpPr>
            <a:xfrm>
              <a:off x="3487575" y="3935425"/>
              <a:ext cx="1557775" cy="1221900"/>
              <a:chOff x="3487575" y="5230175"/>
              <a:chExt cx="1557775" cy="1221900"/>
            </a:xfrm>
          </p:grpSpPr>
          <p:sp>
            <p:nvSpPr>
              <p:cNvPr id="119" name="Google Shape;119;p19"/>
              <p:cNvSpPr txBox="1"/>
              <p:nvPr/>
            </p:nvSpPr>
            <p:spPr>
              <a:xfrm>
                <a:off x="3605950" y="5230175"/>
                <a:ext cx="1439400" cy="1221900"/>
              </a:xfrm>
              <a:prstGeom prst="rect">
                <a:avLst/>
              </a:prstGeom>
              <a:noFill/>
              <a:ln>
                <a:noFill/>
              </a:ln>
            </p:spPr>
            <p:txBody>
              <a:bodyPr anchorCtr="0" anchor="t" bIns="0" lIns="0" spcFirstLastPara="1" rIns="0" wrap="square" tIns="177150">
                <a:spAutoFit/>
              </a:bodyPr>
              <a:lstStyle/>
              <a:p>
                <a:pPr indent="0" lvl="0" marL="12700" marR="0" rtl="0" algn="l">
                  <a:lnSpc>
                    <a:spcPct val="100000"/>
                  </a:lnSpc>
                  <a:spcBef>
                    <a:spcPts val="0"/>
                  </a:spcBef>
                  <a:spcAft>
                    <a:spcPts val="0"/>
                  </a:spcAft>
                  <a:buNone/>
                </a:pPr>
                <a:r>
                  <a:rPr b="1" lang="en" sz="4000">
                    <a:solidFill>
                      <a:srgbClr val="FCAF17"/>
                    </a:solidFill>
                    <a:latin typeface="Roboto Condensed"/>
                    <a:ea typeface="Roboto Condensed"/>
                    <a:cs typeface="Roboto Condensed"/>
                    <a:sym typeface="Roboto Condensed"/>
                  </a:rPr>
                  <a:t>14.4M</a:t>
                </a:r>
                <a:endParaRPr sz="4000">
                  <a:latin typeface="Roboto Condensed"/>
                  <a:ea typeface="Roboto Condensed"/>
                  <a:cs typeface="Roboto Condensed"/>
                  <a:sym typeface="Roboto Condensed"/>
                </a:endParaRPr>
              </a:p>
              <a:p>
                <a:pPr indent="0" lvl="0" marL="12700" marR="300355" rtl="0" algn="l">
                  <a:lnSpc>
                    <a:spcPct val="100000"/>
                  </a:lnSpc>
                  <a:spcBef>
                    <a:spcPts val="0"/>
                  </a:spcBef>
                  <a:spcAft>
                    <a:spcPts val="0"/>
                  </a:spcAft>
                  <a:buNone/>
                </a:pPr>
                <a:r>
                  <a:rPr lang="en" sz="1200">
                    <a:solidFill>
                      <a:srgbClr val="FFFFFF"/>
                    </a:solidFill>
                    <a:latin typeface="Open Sans"/>
                    <a:ea typeface="Open Sans"/>
                    <a:cs typeface="Open Sans"/>
                    <a:sym typeface="Open Sans"/>
                  </a:rPr>
                  <a:t>Addresses you </a:t>
                </a:r>
                <a:endParaRPr sz="1200">
                  <a:solidFill>
                    <a:srgbClr val="FFFFFF"/>
                  </a:solidFill>
                  <a:latin typeface="Open Sans"/>
                  <a:ea typeface="Open Sans"/>
                  <a:cs typeface="Open Sans"/>
                  <a:sym typeface="Open Sans"/>
                </a:endParaRPr>
              </a:p>
              <a:p>
                <a:pPr indent="0" lvl="0" marL="12700" marR="300355" rtl="0" algn="l">
                  <a:lnSpc>
                    <a:spcPct val="100000"/>
                  </a:lnSpc>
                  <a:spcBef>
                    <a:spcPts val="0"/>
                  </a:spcBef>
                  <a:spcAft>
                    <a:spcPts val="0"/>
                  </a:spcAft>
                  <a:buNone/>
                </a:pPr>
                <a:r>
                  <a:rPr lang="en" sz="1200">
                    <a:solidFill>
                      <a:srgbClr val="FFFFFF"/>
                    </a:solidFill>
                    <a:latin typeface="Open Sans"/>
                    <a:ea typeface="Open Sans"/>
                    <a:cs typeface="Open Sans"/>
                    <a:sym typeface="Open Sans"/>
                  </a:rPr>
                  <a:t>can reach</a:t>
                </a:r>
                <a:endParaRPr sz="1200">
                  <a:solidFill>
                    <a:srgbClr val="FCAF17"/>
                  </a:solidFill>
                  <a:latin typeface="Open Sans"/>
                  <a:ea typeface="Open Sans"/>
                  <a:cs typeface="Open Sans"/>
                  <a:sym typeface="Open Sans"/>
                </a:endParaRPr>
              </a:p>
            </p:txBody>
          </p:sp>
          <p:cxnSp>
            <p:nvCxnSpPr>
              <p:cNvPr id="120" name="Google Shape;120;p19"/>
              <p:cNvCxnSpPr/>
              <p:nvPr/>
            </p:nvCxnSpPr>
            <p:spPr>
              <a:xfrm>
                <a:off x="3487575" y="5535250"/>
                <a:ext cx="0" cy="864900"/>
              </a:xfrm>
              <a:prstGeom prst="straightConnector1">
                <a:avLst/>
              </a:prstGeom>
              <a:noFill/>
              <a:ln cap="flat" cmpd="sng" w="28575">
                <a:solidFill>
                  <a:srgbClr val="595959"/>
                </a:solidFill>
                <a:prstDash val="dot"/>
                <a:round/>
                <a:headEnd len="med" w="med" type="none"/>
                <a:tailEnd len="med" w="med" type="none"/>
              </a:ln>
            </p:spPr>
          </p:cxnSp>
        </p:grpSp>
      </p:grpSp>
      <p:sp>
        <p:nvSpPr>
          <p:cNvPr id="121" name="Google Shape;121;p19"/>
          <p:cNvSpPr txBox="1"/>
          <p:nvPr/>
        </p:nvSpPr>
        <p:spPr>
          <a:xfrm>
            <a:off x="7165875" y="3255563"/>
            <a:ext cx="1901100" cy="45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00">
                <a:solidFill>
                  <a:srgbClr val="FFFFFF"/>
                </a:solidFill>
                <a:latin typeface="Open Sans"/>
                <a:ea typeface="Open Sans"/>
                <a:cs typeface="Open Sans"/>
                <a:sym typeface="Open Sans"/>
              </a:rPr>
              <a:t>DISTRIBUTION IS AUDITED &amp; DELIVERY IS GUARANTEED BY CANADA POST</a:t>
            </a:r>
            <a:endParaRPr sz="700">
              <a:solidFill>
                <a:srgbClr val="FFFFFF"/>
              </a:solidFill>
              <a:latin typeface="Open Sans"/>
              <a:ea typeface="Open Sans"/>
              <a:cs typeface="Open Sans"/>
              <a:sym typeface="Open Sans"/>
            </a:endParaRPr>
          </a:p>
        </p:txBody>
      </p:sp>
      <p:pic>
        <p:nvPicPr>
          <p:cNvPr id="122" name="Google Shape;122;p19"/>
          <p:cNvPicPr preferRelativeResize="0"/>
          <p:nvPr/>
        </p:nvPicPr>
        <p:blipFill>
          <a:blip r:embed="rId4">
            <a:alphaModFix/>
          </a:blip>
          <a:stretch>
            <a:fillRect/>
          </a:stretch>
        </p:blipFill>
        <p:spPr>
          <a:xfrm>
            <a:off x="6554838" y="3288325"/>
            <a:ext cx="668475" cy="316700"/>
          </a:xfrm>
          <a:prstGeom prst="rect">
            <a:avLst/>
          </a:prstGeom>
          <a:noFill/>
          <a:ln>
            <a:noFill/>
          </a:ln>
        </p:spPr>
      </p:pic>
      <p:sp>
        <p:nvSpPr>
          <p:cNvPr id="123" name="Google Shape;123;p19"/>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FFFFFF"/>
                </a:solidFill>
                <a:latin typeface="Roboto Condensed"/>
                <a:ea typeface="Roboto Condensed"/>
                <a:cs typeface="Roboto Condensed"/>
                <a:sym typeface="Roboto Condensed"/>
                <a:hlinkClick r:id="rId5">
                  <a:extLst>
                    <a:ext uri="{A12FA001-AC4F-418D-AE19-62706E023703}">
                      <ahyp:hlinkClr val="tx"/>
                    </a:ext>
                  </a:extLst>
                </a:hlinkClick>
              </a:rPr>
              <a:t>DIRECT RESPONSE MEDIA GROUP</a:t>
            </a:r>
            <a:endParaRPr sz="700">
              <a:solidFill>
                <a:srgbClr val="FFFFFF"/>
              </a:solidFill>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129" name="Google Shape;129;p20"/>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30" name="Google Shape;130;p20"/>
          <p:cNvSpPr txBox="1"/>
          <p:nvPr/>
        </p:nvSpPr>
        <p:spPr>
          <a:xfrm>
            <a:off x="491400" y="8525"/>
            <a:ext cx="8161200" cy="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000000"/>
                </a:solidFill>
                <a:latin typeface="Roboto Condensed"/>
                <a:ea typeface="Roboto Condensed"/>
                <a:cs typeface="Roboto Condensed"/>
                <a:sym typeface="Roboto Condensed"/>
              </a:rPr>
              <a:t>CUSTOMIZABLE</a:t>
            </a:r>
            <a:r>
              <a:rPr lang="en" sz="2900">
                <a:solidFill>
                  <a:srgbClr val="000000"/>
                </a:solidFill>
                <a:latin typeface="Roboto Condensed Light"/>
                <a:ea typeface="Roboto Condensed Light"/>
                <a:cs typeface="Roboto Condensed Light"/>
                <a:sym typeface="Roboto Condensed Light"/>
              </a:rPr>
              <a:t> SOLUTIONS</a:t>
            </a:r>
            <a:endParaRPr sz="2900">
              <a:latin typeface="Roboto Condensed Light"/>
              <a:ea typeface="Roboto Condensed Light"/>
              <a:cs typeface="Roboto Condensed Light"/>
              <a:sym typeface="Roboto Condensed Light"/>
            </a:endParaRPr>
          </a:p>
        </p:txBody>
      </p:sp>
      <p:sp>
        <p:nvSpPr>
          <p:cNvPr id="131" name="Google Shape;131;p20"/>
          <p:cNvSpPr txBox="1"/>
          <p:nvPr/>
        </p:nvSpPr>
        <p:spPr>
          <a:xfrm>
            <a:off x="413061" y="632021"/>
            <a:ext cx="7830900" cy="628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900">
                <a:solidFill>
                  <a:srgbClr val="005AA9"/>
                </a:solidFill>
                <a:latin typeface="Open Sans Light"/>
                <a:ea typeface="Open Sans Light"/>
                <a:cs typeface="Open Sans Light"/>
                <a:sym typeface="Open Sans Light"/>
              </a:rPr>
              <a:t>No matter what size or industry your business falls under, we are able to tailor a program that meets your marketing needs &amp; budget.</a:t>
            </a:r>
            <a:endParaRPr sz="1900">
              <a:solidFill>
                <a:srgbClr val="005AA9"/>
              </a:solidFill>
              <a:latin typeface="Open Sans Light"/>
              <a:ea typeface="Open Sans Light"/>
              <a:cs typeface="Open Sans Light"/>
              <a:sym typeface="Open Sans Light"/>
            </a:endParaRPr>
          </a:p>
        </p:txBody>
      </p:sp>
      <p:cxnSp>
        <p:nvCxnSpPr>
          <p:cNvPr id="132" name="Google Shape;132;p20"/>
          <p:cNvCxnSpPr/>
          <p:nvPr/>
        </p:nvCxnSpPr>
        <p:spPr>
          <a:xfrm>
            <a:off x="409076" y="1412178"/>
            <a:ext cx="7876500" cy="9000"/>
          </a:xfrm>
          <a:prstGeom prst="straightConnector1">
            <a:avLst/>
          </a:prstGeom>
          <a:noFill/>
          <a:ln cap="flat" cmpd="sng" w="9525">
            <a:solidFill>
              <a:srgbClr val="595959"/>
            </a:solidFill>
            <a:prstDash val="dot"/>
            <a:round/>
            <a:headEnd len="med" w="med" type="none"/>
            <a:tailEnd len="med" w="med" type="none"/>
          </a:ln>
        </p:spPr>
      </p:cxnSp>
      <p:pic>
        <p:nvPicPr>
          <p:cNvPr descr="Image result for swiss chalet" id="133" name="Google Shape;133;p20"/>
          <p:cNvPicPr preferRelativeResize="0"/>
          <p:nvPr/>
        </p:nvPicPr>
        <p:blipFill>
          <a:blip r:embed="rId3">
            <a:alphaModFix/>
          </a:blip>
          <a:stretch>
            <a:fillRect/>
          </a:stretch>
        </p:blipFill>
        <p:spPr>
          <a:xfrm>
            <a:off x="1292224" y="2383813"/>
            <a:ext cx="803472" cy="429738"/>
          </a:xfrm>
          <a:prstGeom prst="rect">
            <a:avLst/>
          </a:prstGeom>
          <a:noFill/>
          <a:ln>
            <a:noFill/>
          </a:ln>
        </p:spPr>
      </p:pic>
      <p:pic>
        <p:nvPicPr>
          <p:cNvPr id="134" name="Google Shape;134;p20"/>
          <p:cNvPicPr preferRelativeResize="0"/>
          <p:nvPr/>
        </p:nvPicPr>
        <p:blipFill>
          <a:blip r:embed="rId4">
            <a:alphaModFix/>
          </a:blip>
          <a:stretch>
            <a:fillRect/>
          </a:stretch>
        </p:blipFill>
        <p:spPr>
          <a:xfrm>
            <a:off x="2126985" y="3501673"/>
            <a:ext cx="433027" cy="413601"/>
          </a:xfrm>
          <a:prstGeom prst="rect">
            <a:avLst/>
          </a:prstGeom>
          <a:noFill/>
          <a:ln>
            <a:noFill/>
          </a:ln>
        </p:spPr>
      </p:pic>
      <p:pic>
        <p:nvPicPr>
          <p:cNvPr id="135" name="Google Shape;135;p20"/>
          <p:cNvPicPr preferRelativeResize="0"/>
          <p:nvPr/>
        </p:nvPicPr>
        <p:blipFill>
          <a:blip r:embed="rId5">
            <a:alphaModFix/>
          </a:blip>
          <a:stretch>
            <a:fillRect/>
          </a:stretch>
        </p:blipFill>
        <p:spPr>
          <a:xfrm>
            <a:off x="508992" y="3475768"/>
            <a:ext cx="464546" cy="415575"/>
          </a:xfrm>
          <a:prstGeom prst="rect">
            <a:avLst/>
          </a:prstGeom>
          <a:noFill/>
          <a:ln>
            <a:noFill/>
          </a:ln>
        </p:spPr>
      </p:pic>
      <p:pic>
        <p:nvPicPr>
          <p:cNvPr id="136" name="Google Shape;136;p20"/>
          <p:cNvPicPr preferRelativeResize="0"/>
          <p:nvPr/>
        </p:nvPicPr>
        <p:blipFill>
          <a:blip r:embed="rId6">
            <a:alphaModFix/>
          </a:blip>
          <a:stretch>
            <a:fillRect/>
          </a:stretch>
        </p:blipFill>
        <p:spPr>
          <a:xfrm>
            <a:off x="1517010" y="3009016"/>
            <a:ext cx="1055201" cy="336904"/>
          </a:xfrm>
          <a:prstGeom prst="rect">
            <a:avLst/>
          </a:prstGeom>
          <a:noFill/>
          <a:ln>
            <a:noFill/>
          </a:ln>
        </p:spPr>
      </p:pic>
      <p:pic>
        <p:nvPicPr>
          <p:cNvPr id="137" name="Google Shape;137;p20"/>
          <p:cNvPicPr preferRelativeResize="0"/>
          <p:nvPr/>
        </p:nvPicPr>
        <p:blipFill>
          <a:blip r:embed="rId7">
            <a:alphaModFix/>
          </a:blip>
          <a:stretch>
            <a:fillRect/>
          </a:stretch>
        </p:blipFill>
        <p:spPr>
          <a:xfrm>
            <a:off x="1202044" y="4135162"/>
            <a:ext cx="1215411" cy="290238"/>
          </a:xfrm>
          <a:prstGeom prst="rect">
            <a:avLst/>
          </a:prstGeom>
          <a:noFill/>
          <a:ln>
            <a:noFill/>
          </a:ln>
        </p:spPr>
      </p:pic>
      <p:pic>
        <p:nvPicPr>
          <p:cNvPr id="138" name="Google Shape;138;p20"/>
          <p:cNvPicPr preferRelativeResize="0"/>
          <p:nvPr/>
        </p:nvPicPr>
        <p:blipFill rotWithShape="1">
          <a:blip r:embed="rId8">
            <a:alphaModFix/>
          </a:blip>
          <a:srcRect b="0" l="0" r="0" t="0"/>
          <a:stretch/>
        </p:blipFill>
        <p:spPr>
          <a:xfrm>
            <a:off x="1769711" y="2012567"/>
            <a:ext cx="853709" cy="214449"/>
          </a:xfrm>
          <a:prstGeom prst="rect">
            <a:avLst/>
          </a:prstGeom>
          <a:noFill/>
          <a:ln>
            <a:noFill/>
          </a:ln>
        </p:spPr>
      </p:pic>
      <p:pic>
        <p:nvPicPr>
          <p:cNvPr id="139" name="Google Shape;139;p20"/>
          <p:cNvPicPr preferRelativeResize="0"/>
          <p:nvPr/>
        </p:nvPicPr>
        <p:blipFill rotWithShape="1">
          <a:blip r:embed="rId9">
            <a:alphaModFix/>
          </a:blip>
          <a:srcRect b="0" l="0" r="0" t="0"/>
          <a:stretch/>
        </p:blipFill>
        <p:spPr>
          <a:xfrm>
            <a:off x="486374" y="1577136"/>
            <a:ext cx="1215413" cy="234447"/>
          </a:xfrm>
          <a:prstGeom prst="rect">
            <a:avLst/>
          </a:prstGeom>
          <a:noFill/>
          <a:ln>
            <a:noFill/>
          </a:ln>
        </p:spPr>
      </p:pic>
      <p:pic>
        <p:nvPicPr>
          <p:cNvPr id="140" name="Google Shape;140;p20"/>
          <p:cNvPicPr preferRelativeResize="0"/>
          <p:nvPr/>
        </p:nvPicPr>
        <p:blipFill rotWithShape="1">
          <a:blip r:embed="rId10">
            <a:alphaModFix/>
          </a:blip>
          <a:srcRect b="0" l="0" r="0" t="0"/>
          <a:stretch/>
        </p:blipFill>
        <p:spPr>
          <a:xfrm>
            <a:off x="467821" y="3999796"/>
            <a:ext cx="504106" cy="490987"/>
          </a:xfrm>
          <a:prstGeom prst="rect">
            <a:avLst/>
          </a:prstGeom>
          <a:noFill/>
          <a:ln>
            <a:noFill/>
          </a:ln>
        </p:spPr>
      </p:pic>
      <p:pic>
        <p:nvPicPr>
          <p:cNvPr id="141" name="Google Shape;141;p20"/>
          <p:cNvPicPr preferRelativeResize="0"/>
          <p:nvPr/>
        </p:nvPicPr>
        <p:blipFill rotWithShape="1">
          <a:blip r:embed="rId11">
            <a:alphaModFix/>
          </a:blip>
          <a:srcRect b="0" l="0" r="0" t="0"/>
          <a:stretch/>
        </p:blipFill>
        <p:spPr>
          <a:xfrm>
            <a:off x="486375" y="2999598"/>
            <a:ext cx="805845" cy="290130"/>
          </a:xfrm>
          <a:prstGeom prst="rect">
            <a:avLst/>
          </a:prstGeom>
          <a:noFill/>
          <a:ln>
            <a:noFill/>
          </a:ln>
        </p:spPr>
      </p:pic>
      <p:pic>
        <p:nvPicPr>
          <p:cNvPr id="142" name="Google Shape;142;p20"/>
          <p:cNvPicPr preferRelativeResize="0"/>
          <p:nvPr/>
        </p:nvPicPr>
        <p:blipFill rotWithShape="1">
          <a:blip r:embed="rId12">
            <a:alphaModFix/>
          </a:blip>
          <a:srcRect b="0" l="0" r="0" t="0"/>
          <a:stretch/>
        </p:blipFill>
        <p:spPr>
          <a:xfrm>
            <a:off x="1878027" y="1597605"/>
            <a:ext cx="720260" cy="257597"/>
          </a:xfrm>
          <a:prstGeom prst="rect">
            <a:avLst/>
          </a:prstGeom>
          <a:noFill/>
          <a:ln>
            <a:noFill/>
          </a:ln>
        </p:spPr>
      </p:pic>
      <p:pic>
        <p:nvPicPr>
          <p:cNvPr id="143" name="Google Shape;143;p20"/>
          <p:cNvPicPr preferRelativeResize="0"/>
          <p:nvPr/>
        </p:nvPicPr>
        <p:blipFill rotWithShape="1">
          <a:blip r:embed="rId13">
            <a:alphaModFix/>
          </a:blip>
          <a:srcRect b="0" l="0" r="0" t="0"/>
          <a:stretch/>
        </p:blipFill>
        <p:spPr>
          <a:xfrm>
            <a:off x="467822" y="2031263"/>
            <a:ext cx="1140766" cy="190587"/>
          </a:xfrm>
          <a:prstGeom prst="rect">
            <a:avLst/>
          </a:prstGeom>
          <a:noFill/>
          <a:ln>
            <a:noFill/>
          </a:ln>
        </p:spPr>
      </p:pic>
      <p:pic>
        <p:nvPicPr>
          <p:cNvPr id="144" name="Google Shape;144;p20"/>
          <p:cNvPicPr preferRelativeResize="0"/>
          <p:nvPr/>
        </p:nvPicPr>
        <p:blipFill rotWithShape="1">
          <a:blip r:embed="rId14">
            <a:alphaModFix/>
          </a:blip>
          <a:srcRect b="18582" l="0" r="0" t="22445"/>
          <a:stretch/>
        </p:blipFill>
        <p:spPr>
          <a:xfrm>
            <a:off x="1202039" y="3528781"/>
            <a:ext cx="696442" cy="410730"/>
          </a:xfrm>
          <a:prstGeom prst="rect">
            <a:avLst/>
          </a:prstGeom>
          <a:noFill/>
          <a:ln>
            <a:noFill/>
          </a:ln>
        </p:spPr>
      </p:pic>
      <p:pic>
        <p:nvPicPr>
          <p:cNvPr id="145" name="Google Shape;145;p20"/>
          <p:cNvPicPr preferRelativeResize="0"/>
          <p:nvPr/>
        </p:nvPicPr>
        <p:blipFill>
          <a:blip r:embed="rId15">
            <a:alphaModFix/>
          </a:blip>
          <a:stretch>
            <a:fillRect/>
          </a:stretch>
        </p:blipFill>
        <p:spPr>
          <a:xfrm>
            <a:off x="413050" y="2325874"/>
            <a:ext cx="746362" cy="531031"/>
          </a:xfrm>
          <a:prstGeom prst="rect">
            <a:avLst/>
          </a:prstGeom>
          <a:noFill/>
          <a:ln>
            <a:noFill/>
          </a:ln>
        </p:spPr>
      </p:pic>
      <p:sp>
        <p:nvSpPr>
          <p:cNvPr id="146" name="Google Shape;146;p20"/>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16">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pic>
        <p:nvPicPr>
          <p:cNvPr id="147" name="Google Shape;147;p20"/>
          <p:cNvPicPr preferRelativeResize="0"/>
          <p:nvPr/>
        </p:nvPicPr>
        <p:blipFill rotWithShape="1">
          <a:blip r:embed="rId17">
            <a:alphaModFix/>
          </a:blip>
          <a:srcRect b="11756" l="21482" r="52142" t="4329"/>
          <a:stretch/>
        </p:blipFill>
        <p:spPr>
          <a:xfrm>
            <a:off x="7591386" y="3078665"/>
            <a:ext cx="701102" cy="1406461"/>
          </a:xfrm>
          <a:prstGeom prst="rect">
            <a:avLst/>
          </a:prstGeom>
          <a:noFill/>
          <a:ln>
            <a:noFill/>
          </a:ln>
        </p:spPr>
      </p:pic>
      <p:pic>
        <p:nvPicPr>
          <p:cNvPr id="148" name="Google Shape;148;p20"/>
          <p:cNvPicPr preferRelativeResize="0"/>
          <p:nvPr/>
        </p:nvPicPr>
        <p:blipFill rotWithShape="1">
          <a:blip r:embed="rId18">
            <a:alphaModFix/>
          </a:blip>
          <a:srcRect b="5496" l="48509" r="27339" t="5851"/>
          <a:stretch/>
        </p:blipFill>
        <p:spPr>
          <a:xfrm>
            <a:off x="4986938" y="3078670"/>
            <a:ext cx="740255" cy="1406458"/>
          </a:xfrm>
          <a:prstGeom prst="rect">
            <a:avLst/>
          </a:prstGeom>
          <a:noFill/>
          <a:ln>
            <a:noFill/>
          </a:ln>
        </p:spPr>
      </p:pic>
      <p:pic>
        <p:nvPicPr>
          <p:cNvPr id="149" name="Google Shape;149;p20"/>
          <p:cNvPicPr preferRelativeResize="0"/>
          <p:nvPr/>
        </p:nvPicPr>
        <p:blipFill rotWithShape="1">
          <a:blip r:embed="rId19">
            <a:alphaModFix/>
          </a:blip>
          <a:srcRect b="0" l="61701" r="6552" t="0"/>
          <a:stretch/>
        </p:blipFill>
        <p:spPr>
          <a:xfrm>
            <a:off x="3215125" y="3078670"/>
            <a:ext cx="746363" cy="1406458"/>
          </a:xfrm>
          <a:prstGeom prst="rect">
            <a:avLst/>
          </a:prstGeom>
          <a:noFill/>
          <a:ln>
            <a:noFill/>
          </a:ln>
        </p:spPr>
      </p:pic>
      <p:pic>
        <p:nvPicPr>
          <p:cNvPr id="150" name="Google Shape;150;p20"/>
          <p:cNvPicPr preferRelativeResize="0"/>
          <p:nvPr/>
        </p:nvPicPr>
        <p:blipFill rotWithShape="1">
          <a:blip r:embed="rId20">
            <a:alphaModFix/>
          </a:blip>
          <a:srcRect b="20930" l="0" r="0" t="14528"/>
          <a:stretch/>
        </p:blipFill>
        <p:spPr>
          <a:xfrm>
            <a:off x="4110919" y="3075849"/>
            <a:ext cx="740249" cy="1412088"/>
          </a:xfrm>
          <a:prstGeom prst="rect">
            <a:avLst/>
          </a:prstGeom>
          <a:noFill/>
          <a:ln>
            <a:noFill/>
          </a:ln>
        </p:spPr>
      </p:pic>
      <p:pic>
        <p:nvPicPr>
          <p:cNvPr id="151" name="Google Shape;151;p20"/>
          <p:cNvPicPr preferRelativeResize="0"/>
          <p:nvPr/>
        </p:nvPicPr>
        <p:blipFill rotWithShape="1">
          <a:blip r:embed="rId21">
            <a:alphaModFix/>
          </a:blip>
          <a:srcRect b="35458" l="0" r="5285" t="0"/>
          <a:stretch/>
        </p:blipFill>
        <p:spPr>
          <a:xfrm>
            <a:off x="5870029" y="3075856"/>
            <a:ext cx="701103" cy="1412081"/>
          </a:xfrm>
          <a:prstGeom prst="rect">
            <a:avLst/>
          </a:prstGeom>
          <a:noFill/>
          <a:ln>
            <a:noFill/>
          </a:ln>
        </p:spPr>
      </p:pic>
      <p:pic>
        <p:nvPicPr>
          <p:cNvPr id="152" name="Google Shape;152;p20"/>
          <p:cNvPicPr preferRelativeResize="0"/>
          <p:nvPr/>
        </p:nvPicPr>
        <p:blipFill rotWithShape="1">
          <a:blip r:embed="rId22">
            <a:alphaModFix/>
          </a:blip>
          <a:srcRect b="-668" l="40458" r="25132" t="-658"/>
          <a:stretch/>
        </p:blipFill>
        <p:spPr>
          <a:xfrm>
            <a:off x="4989196" y="1545818"/>
            <a:ext cx="740239" cy="1412096"/>
          </a:xfrm>
          <a:prstGeom prst="rect">
            <a:avLst/>
          </a:prstGeom>
          <a:noFill/>
          <a:ln>
            <a:noFill/>
          </a:ln>
        </p:spPr>
      </p:pic>
      <p:pic>
        <p:nvPicPr>
          <p:cNvPr id="153" name="Google Shape;153;p20"/>
          <p:cNvPicPr preferRelativeResize="0"/>
          <p:nvPr/>
        </p:nvPicPr>
        <p:blipFill rotWithShape="1">
          <a:blip r:embed="rId23">
            <a:alphaModFix/>
          </a:blip>
          <a:srcRect b="6898" l="34279" r="0" t="0"/>
          <a:stretch/>
        </p:blipFill>
        <p:spPr>
          <a:xfrm>
            <a:off x="6699398" y="1539401"/>
            <a:ext cx="740260" cy="1412096"/>
          </a:xfrm>
          <a:prstGeom prst="rect">
            <a:avLst/>
          </a:prstGeom>
          <a:noFill/>
          <a:ln>
            <a:noFill/>
          </a:ln>
        </p:spPr>
      </p:pic>
      <p:pic>
        <p:nvPicPr>
          <p:cNvPr id="154" name="Google Shape;154;p20"/>
          <p:cNvPicPr preferRelativeResize="0"/>
          <p:nvPr/>
        </p:nvPicPr>
        <p:blipFill rotWithShape="1">
          <a:blip r:embed="rId24">
            <a:alphaModFix/>
          </a:blip>
          <a:srcRect b="0" l="42842" r="27439" t="0"/>
          <a:stretch/>
        </p:blipFill>
        <p:spPr>
          <a:xfrm>
            <a:off x="5877416" y="1542220"/>
            <a:ext cx="696443" cy="1412096"/>
          </a:xfrm>
          <a:prstGeom prst="rect">
            <a:avLst/>
          </a:prstGeom>
          <a:noFill/>
          <a:ln>
            <a:noFill/>
          </a:ln>
        </p:spPr>
      </p:pic>
      <p:pic>
        <p:nvPicPr>
          <p:cNvPr id="155" name="Google Shape;155;p20"/>
          <p:cNvPicPr preferRelativeResize="0"/>
          <p:nvPr/>
        </p:nvPicPr>
        <p:blipFill rotWithShape="1">
          <a:blip r:embed="rId25">
            <a:alphaModFix/>
          </a:blip>
          <a:srcRect b="0" l="26605" r="41679" t="0"/>
          <a:stretch/>
        </p:blipFill>
        <p:spPr>
          <a:xfrm>
            <a:off x="3221227" y="1542220"/>
            <a:ext cx="740255" cy="1406458"/>
          </a:xfrm>
          <a:prstGeom prst="rect">
            <a:avLst/>
          </a:prstGeom>
          <a:noFill/>
          <a:ln>
            <a:noFill/>
          </a:ln>
        </p:spPr>
      </p:pic>
      <p:pic>
        <p:nvPicPr>
          <p:cNvPr id="156" name="Google Shape;156;p20"/>
          <p:cNvPicPr preferRelativeResize="0"/>
          <p:nvPr/>
        </p:nvPicPr>
        <p:blipFill rotWithShape="1">
          <a:blip r:embed="rId26">
            <a:alphaModFix/>
          </a:blip>
          <a:srcRect b="18758" l="59651" r="14688" t="0"/>
          <a:stretch/>
        </p:blipFill>
        <p:spPr>
          <a:xfrm>
            <a:off x="6699397" y="3078680"/>
            <a:ext cx="740239" cy="1412096"/>
          </a:xfrm>
          <a:prstGeom prst="rect">
            <a:avLst/>
          </a:prstGeom>
          <a:noFill/>
          <a:ln>
            <a:noFill/>
          </a:ln>
        </p:spPr>
      </p:pic>
      <p:pic>
        <p:nvPicPr>
          <p:cNvPr id="157" name="Google Shape;157;p20"/>
          <p:cNvPicPr preferRelativeResize="0"/>
          <p:nvPr/>
        </p:nvPicPr>
        <p:blipFill rotWithShape="1">
          <a:blip r:embed="rId27">
            <a:alphaModFix/>
          </a:blip>
          <a:srcRect b="0" l="41336" r="27177" t="0"/>
          <a:stretch/>
        </p:blipFill>
        <p:spPr>
          <a:xfrm>
            <a:off x="4110923" y="1539411"/>
            <a:ext cx="736773" cy="1412097"/>
          </a:xfrm>
          <a:prstGeom prst="rect">
            <a:avLst/>
          </a:prstGeom>
          <a:noFill/>
          <a:ln>
            <a:noFill/>
          </a:ln>
        </p:spPr>
      </p:pic>
      <p:pic>
        <p:nvPicPr>
          <p:cNvPr id="158" name="Google Shape;158;p20"/>
          <p:cNvPicPr preferRelativeResize="0"/>
          <p:nvPr/>
        </p:nvPicPr>
        <p:blipFill rotWithShape="1">
          <a:blip r:embed="rId28">
            <a:alphaModFix/>
          </a:blip>
          <a:srcRect b="0" l="37412" r="32868" t="0"/>
          <a:stretch/>
        </p:blipFill>
        <p:spPr>
          <a:xfrm>
            <a:off x="7603580" y="1542261"/>
            <a:ext cx="696443" cy="14120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1"/>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164" name="Google Shape;164;p21"/>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chemeClr val="dk1"/>
                </a:solidFill>
                <a:latin typeface="Roboto Condensed"/>
                <a:ea typeface="Roboto Condensed"/>
                <a:cs typeface="Roboto Condensed"/>
                <a:sym typeface="Roboto Condensed"/>
              </a:rPr>
              <a:t>MEDIA KIT </a:t>
            </a:r>
            <a:r>
              <a:rPr b="1" lang="en" sz="900">
                <a:solidFill>
                  <a:srgbClr val="FCAF17"/>
                </a:solidFill>
                <a:latin typeface="Roboto Condensed"/>
                <a:ea typeface="Roboto Condensed"/>
                <a:cs typeface="Roboto Condensed"/>
                <a:sym typeface="Roboto Condensed"/>
              </a:rPr>
              <a:t>2024</a:t>
            </a:r>
            <a:endParaRPr b="1" sz="900">
              <a:solidFill>
                <a:srgbClr val="FCAF17"/>
              </a:solidFill>
              <a:latin typeface="Roboto Condensed"/>
              <a:ea typeface="Roboto Condensed"/>
              <a:cs typeface="Roboto Condensed"/>
              <a:sym typeface="Roboto Condensed"/>
            </a:endParaRPr>
          </a:p>
        </p:txBody>
      </p:sp>
      <p:sp>
        <p:nvSpPr>
          <p:cNvPr id="165" name="Google Shape;165;p21"/>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66" name="Google Shape;166;p21"/>
          <p:cNvSpPr txBox="1"/>
          <p:nvPr/>
        </p:nvSpPr>
        <p:spPr>
          <a:xfrm>
            <a:off x="491400" y="8525"/>
            <a:ext cx="8161200" cy="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latin typeface="Roboto Condensed"/>
                <a:ea typeface="Roboto Condensed"/>
                <a:cs typeface="Roboto Condensed"/>
                <a:sym typeface="Roboto Condensed"/>
              </a:rPr>
              <a:t>PRODUCTS</a:t>
            </a:r>
            <a:r>
              <a:rPr lang="en" sz="2900">
                <a:solidFill>
                  <a:srgbClr val="000000"/>
                </a:solidFill>
                <a:latin typeface="Roboto Condensed Light"/>
                <a:ea typeface="Roboto Condensed Light"/>
                <a:cs typeface="Roboto Condensed Light"/>
                <a:sym typeface="Roboto Condensed Light"/>
              </a:rPr>
              <a:t> </a:t>
            </a:r>
            <a:r>
              <a:rPr lang="en" sz="2900">
                <a:latin typeface="Roboto Condensed Light"/>
                <a:ea typeface="Roboto Condensed Light"/>
                <a:cs typeface="Roboto Condensed Light"/>
                <a:sym typeface="Roboto Condensed Light"/>
              </a:rPr>
              <a:t>WE OFFER</a:t>
            </a:r>
            <a:endParaRPr sz="2900">
              <a:latin typeface="Roboto Condensed Light"/>
              <a:ea typeface="Roboto Condensed Light"/>
              <a:cs typeface="Roboto Condensed Light"/>
              <a:sym typeface="Roboto Condensed Light"/>
            </a:endParaRPr>
          </a:p>
        </p:txBody>
      </p:sp>
      <p:pic>
        <p:nvPicPr>
          <p:cNvPr id="167" name="Google Shape;167;p21"/>
          <p:cNvPicPr preferRelativeResize="0"/>
          <p:nvPr/>
        </p:nvPicPr>
        <p:blipFill rotWithShape="1">
          <a:blip r:embed="rId4">
            <a:alphaModFix/>
          </a:blip>
          <a:srcRect b="21599" l="0" r="26405" t="8723"/>
          <a:stretch/>
        </p:blipFill>
        <p:spPr>
          <a:xfrm>
            <a:off x="613050" y="899874"/>
            <a:ext cx="5622748" cy="1575250"/>
          </a:xfrm>
          <a:prstGeom prst="rect">
            <a:avLst/>
          </a:prstGeom>
          <a:noFill/>
          <a:ln>
            <a:noFill/>
          </a:ln>
        </p:spPr>
      </p:pic>
      <p:sp>
        <p:nvSpPr>
          <p:cNvPr id="168" name="Google Shape;168;p21"/>
          <p:cNvSpPr txBox="1"/>
          <p:nvPr/>
        </p:nvSpPr>
        <p:spPr>
          <a:xfrm>
            <a:off x="316825" y="2926175"/>
            <a:ext cx="2201700" cy="1082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000000"/>
                </a:solidFill>
                <a:latin typeface="Roboto Condensed"/>
                <a:ea typeface="Roboto Condensed"/>
                <a:cs typeface="Roboto Condensed"/>
                <a:sym typeface="Roboto Condensed"/>
              </a:rPr>
              <a:t>SHARED MAIL</a:t>
            </a:r>
            <a:endParaRPr b="1" sz="1000">
              <a:solidFill>
                <a:srgbClr val="000000"/>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300">
              <a:solidFill>
                <a:srgbClr val="E81A41"/>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900">
                <a:latin typeface="Roboto Condensed"/>
                <a:ea typeface="Roboto Condensed"/>
                <a:cs typeface="Roboto Condensed"/>
                <a:sym typeface="Roboto Condensed"/>
              </a:rPr>
              <a:t>Broadly reach homes in select neighbourhoods; targeting a preferred geographic profile through monthly scheduled publications </a:t>
            </a:r>
            <a:r>
              <a:rPr lang="en" sz="900">
                <a:solidFill>
                  <a:srgbClr val="000000"/>
                </a:solidFill>
                <a:latin typeface="Roboto Condensed"/>
                <a:ea typeface="Roboto Condensed"/>
                <a:cs typeface="Roboto Condensed"/>
                <a:sym typeface="Roboto Condensed"/>
              </a:rPr>
              <a:t>featuring local, regional and national advertisers</a:t>
            </a:r>
            <a:r>
              <a:rPr lang="en" sz="1000">
                <a:solidFill>
                  <a:srgbClr val="000000"/>
                </a:solidFill>
                <a:latin typeface="Roboto Condensed"/>
                <a:ea typeface="Roboto Condensed"/>
                <a:cs typeface="Roboto Condensed"/>
                <a:sym typeface="Roboto Condensed"/>
              </a:rPr>
              <a:t>. </a:t>
            </a:r>
            <a:endParaRPr sz="1000">
              <a:solidFill>
                <a:srgbClr val="0C5CA9"/>
              </a:solidFill>
              <a:latin typeface="Roboto Condensed"/>
              <a:ea typeface="Roboto Condensed"/>
              <a:cs typeface="Roboto Condensed"/>
              <a:sym typeface="Roboto Condensed"/>
            </a:endParaRPr>
          </a:p>
        </p:txBody>
      </p:sp>
      <p:sp>
        <p:nvSpPr>
          <p:cNvPr id="169" name="Google Shape;169;p21"/>
          <p:cNvSpPr txBox="1"/>
          <p:nvPr/>
        </p:nvSpPr>
        <p:spPr>
          <a:xfrm>
            <a:off x="4692375" y="2863900"/>
            <a:ext cx="1715700" cy="987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b="1" lang="en" sz="1000">
                <a:solidFill>
                  <a:srgbClr val="000000"/>
                </a:solidFill>
                <a:latin typeface="Roboto Condensed"/>
                <a:ea typeface="Roboto Condensed"/>
                <a:cs typeface="Roboto Condensed"/>
                <a:sym typeface="Roboto Condensed"/>
              </a:rPr>
              <a:t>PERSONALIZED MAIL</a:t>
            </a:r>
            <a:endParaRPr sz="1000">
              <a:solidFill>
                <a:srgbClr val="E81A41"/>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300">
              <a:solidFill>
                <a:srgbClr val="000000"/>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900">
                <a:solidFill>
                  <a:srgbClr val="000000"/>
                </a:solidFill>
                <a:latin typeface="Roboto Condensed"/>
                <a:ea typeface="Roboto Condensed"/>
                <a:cs typeface="Roboto Condensed"/>
                <a:sym typeface="Roboto Condensed"/>
              </a:rPr>
              <a:t>Speak to a single person, household or business. Delivered in an envelope or addressed on the flyer itself.</a:t>
            </a:r>
            <a:r>
              <a:rPr lang="en" sz="1000">
                <a:solidFill>
                  <a:srgbClr val="000000"/>
                </a:solidFill>
                <a:latin typeface="Roboto Condensed"/>
                <a:ea typeface="Roboto Condensed"/>
                <a:cs typeface="Roboto Condensed"/>
                <a:sym typeface="Roboto Condensed"/>
              </a:rPr>
              <a:t> </a:t>
            </a:r>
            <a:endParaRPr sz="1000">
              <a:solidFill>
                <a:srgbClr val="666666"/>
              </a:solidFill>
              <a:latin typeface="Roboto Condensed"/>
              <a:ea typeface="Roboto Condensed"/>
              <a:cs typeface="Roboto Condensed"/>
              <a:sym typeface="Roboto Condensed"/>
            </a:endParaRPr>
          </a:p>
        </p:txBody>
      </p:sp>
      <p:sp>
        <p:nvSpPr>
          <p:cNvPr id="170" name="Google Shape;170;p21"/>
          <p:cNvSpPr txBox="1"/>
          <p:nvPr/>
        </p:nvSpPr>
        <p:spPr>
          <a:xfrm>
            <a:off x="802625" y="1717963"/>
            <a:ext cx="1042200" cy="4464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Broadly </a:t>
            </a:r>
            <a:endParaRPr sz="1000">
              <a:solidFill>
                <a:srgbClr val="E81A41"/>
              </a:solidFill>
              <a:latin typeface="Roboto Condensed"/>
              <a:ea typeface="Roboto Condensed"/>
              <a:cs typeface="Roboto Condensed"/>
              <a:sym typeface="Roboto Condensed"/>
            </a:endParaRPr>
          </a:p>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Target</a:t>
            </a:r>
            <a:endParaRPr b="1" sz="1000">
              <a:solidFill>
                <a:srgbClr val="1D5BA4"/>
              </a:solidFill>
              <a:latin typeface="Roboto Condensed"/>
              <a:ea typeface="Roboto Condensed"/>
              <a:cs typeface="Roboto Condensed"/>
              <a:sym typeface="Roboto Condensed"/>
            </a:endParaRPr>
          </a:p>
        </p:txBody>
      </p:sp>
      <p:sp>
        <p:nvSpPr>
          <p:cNvPr id="171" name="Google Shape;171;p21"/>
          <p:cNvSpPr txBox="1"/>
          <p:nvPr/>
        </p:nvSpPr>
        <p:spPr>
          <a:xfrm>
            <a:off x="2757600" y="1737613"/>
            <a:ext cx="1042200" cy="5772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000">
                <a:solidFill>
                  <a:srgbClr val="E81A41"/>
                </a:solidFill>
                <a:latin typeface="Roboto Condensed"/>
                <a:ea typeface="Roboto Condensed"/>
                <a:cs typeface="Roboto Condensed"/>
                <a:sym typeface="Roboto Condensed"/>
              </a:rPr>
              <a:t>Defined</a:t>
            </a:r>
            <a:endParaRPr sz="1000">
              <a:solidFill>
                <a:srgbClr val="E81A41"/>
              </a:solidFill>
              <a:latin typeface="Roboto Condensed"/>
              <a:ea typeface="Roboto Condensed"/>
              <a:cs typeface="Roboto Condensed"/>
              <a:sym typeface="Roboto Condensed"/>
            </a:endParaRPr>
          </a:p>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Targeting</a:t>
            </a:r>
            <a:endParaRPr sz="1000">
              <a:solidFill>
                <a:srgbClr val="E81A41"/>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b="1" sz="1000">
              <a:solidFill>
                <a:srgbClr val="1D5BA4"/>
              </a:solidFill>
              <a:latin typeface="Roboto Condensed"/>
              <a:ea typeface="Roboto Condensed"/>
              <a:cs typeface="Roboto Condensed"/>
              <a:sym typeface="Roboto Condensed"/>
            </a:endParaRPr>
          </a:p>
        </p:txBody>
      </p:sp>
      <p:sp>
        <p:nvSpPr>
          <p:cNvPr id="172" name="Google Shape;172;p21"/>
          <p:cNvSpPr txBox="1"/>
          <p:nvPr/>
        </p:nvSpPr>
        <p:spPr>
          <a:xfrm>
            <a:off x="4538850" y="1737613"/>
            <a:ext cx="1372800" cy="5772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Target by </a:t>
            </a:r>
            <a:endParaRPr sz="1000">
              <a:solidFill>
                <a:srgbClr val="E81A41"/>
              </a:solidFill>
              <a:latin typeface="Roboto Condensed"/>
              <a:ea typeface="Roboto Condensed"/>
              <a:cs typeface="Roboto Condensed"/>
              <a:sym typeface="Roboto Condensed"/>
            </a:endParaRPr>
          </a:p>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Individual</a:t>
            </a:r>
            <a:endParaRPr b="1" sz="1000">
              <a:solidFill>
                <a:srgbClr val="1D5BA4"/>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b="1" sz="1000">
              <a:solidFill>
                <a:srgbClr val="1D5BA4"/>
              </a:solidFill>
              <a:latin typeface="Roboto Condensed"/>
              <a:ea typeface="Roboto Condensed"/>
              <a:cs typeface="Roboto Condensed"/>
              <a:sym typeface="Roboto Condensed"/>
            </a:endParaRPr>
          </a:p>
        </p:txBody>
      </p:sp>
      <p:sp>
        <p:nvSpPr>
          <p:cNvPr id="173" name="Google Shape;173;p21"/>
          <p:cNvSpPr txBox="1"/>
          <p:nvPr/>
        </p:nvSpPr>
        <p:spPr>
          <a:xfrm>
            <a:off x="2602738" y="2923338"/>
            <a:ext cx="1851900" cy="1047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100"/>
              <a:buFont typeface="Arial"/>
              <a:buNone/>
            </a:pPr>
            <a:r>
              <a:rPr b="1" lang="en" sz="1000">
                <a:solidFill>
                  <a:srgbClr val="000000"/>
                </a:solidFill>
                <a:latin typeface="Roboto Condensed"/>
                <a:ea typeface="Roboto Condensed"/>
                <a:cs typeface="Roboto Condensed"/>
                <a:sym typeface="Roboto Condensed"/>
              </a:rPr>
              <a:t>SOLO DIRECT MAIL</a:t>
            </a:r>
            <a:endParaRPr sz="1000">
              <a:solidFill>
                <a:srgbClr val="E81A41"/>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300">
              <a:solidFill>
                <a:srgbClr val="E81A41"/>
              </a:solidFill>
              <a:latin typeface="Roboto Condensed"/>
              <a:ea typeface="Roboto Condensed"/>
              <a:cs typeface="Roboto Condensed"/>
              <a:sym typeface="Roboto Condensed"/>
            </a:endParaRPr>
          </a:p>
          <a:p>
            <a:pPr indent="0" lvl="0" marL="0" rtl="0" algn="l">
              <a:lnSpc>
                <a:spcPct val="115000"/>
              </a:lnSpc>
              <a:spcBef>
                <a:spcPts val="0"/>
              </a:spcBef>
              <a:spcAft>
                <a:spcPts val="1600"/>
              </a:spcAft>
              <a:buNone/>
            </a:pPr>
            <a:r>
              <a:rPr lang="en" sz="900">
                <a:solidFill>
                  <a:srgbClr val="000000"/>
                </a:solidFill>
                <a:latin typeface="Roboto Condensed"/>
                <a:ea typeface="Roboto Condensed"/>
                <a:cs typeface="Roboto Condensed"/>
                <a:sym typeface="Roboto Condensed"/>
              </a:rPr>
              <a:t>Choose your own mailing schedule with a standalone advertisement.  Going solo provides micro-targeting capabilities, such as preferred geographic, demographic &amp; psychographic profiles.</a:t>
            </a:r>
            <a:endParaRPr sz="900">
              <a:solidFill>
                <a:srgbClr val="0C5CA9"/>
              </a:solidFill>
              <a:latin typeface="Roboto Condensed"/>
              <a:ea typeface="Roboto Condensed"/>
              <a:cs typeface="Roboto Condensed"/>
              <a:sym typeface="Roboto Condensed"/>
            </a:endParaRPr>
          </a:p>
        </p:txBody>
      </p:sp>
      <p:grpSp>
        <p:nvGrpSpPr>
          <p:cNvPr id="174" name="Google Shape;174;p21"/>
          <p:cNvGrpSpPr/>
          <p:nvPr/>
        </p:nvGrpSpPr>
        <p:grpSpPr>
          <a:xfrm>
            <a:off x="6692625" y="899874"/>
            <a:ext cx="1851802" cy="2054201"/>
            <a:chOff x="6758925" y="1592737"/>
            <a:chExt cx="1851802" cy="2054201"/>
          </a:xfrm>
        </p:grpSpPr>
        <p:pic>
          <p:nvPicPr>
            <p:cNvPr id="175" name="Google Shape;175;p21"/>
            <p:cNvPicPr preferRelativeResize="0"/>
            <p:nvPr/>
          </p:nvPicPr>
          <p:blipFill rotWithShape="1">
            <a:blip r:embed="rId4">
              <a:alphaModFix/>
            </a:blip>
            <a:srcRect b="0" l="78409" r="-2646" t="6968"/>
            <a:stretch/>
          </p:blipFill>
          <p:spPr>
            <a:xfrm>
              <a:off x="6758925" y="1592737"/>
              <a:ext cx="1851802" cy="2054201"/>
            </a:xfrm>
            <a:prstGeom prst="rect">
              <a:avLst/>
            </a:prstGeom>
            <a:noFill/>
            <a:ln>
              <a:noFill/>
            </a:ln>
          </p:spPr>
        </p:pic>
        <p:sp>
          <p:nvSpPr>
            <p:cNvPr id="176" name="Google Shape;176;p21"/>
            <p:cNvSpPr/>
            <p:nvPr/>
          </p:nvSpPr>
          <p:spPr>
            <a:xfrm>
              <a:off x="7545775" y="3165150"/>
              <a:ext cx="357300" cy="391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21"/>
          <p:cNvSpPr txBox="1"/>
          <p:nvPr/>
        </p:nvSpPr>
        <p:spPr>
          <a:xfrm>
            <a:off x="296950" y="4052113"/>
            <a:ext cx="1989600" cy="65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14 publications in 7 provinces </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Reaching over 6 Million homes </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Across 234 zones (ave 26,963 homes/zone)</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Each zone covering multiple postal codes</a:t>
            </a:r>
            <a:endParaRPr sz="800">
              <a:solidFill>
                <a:srgbClr val="0C5CA9"/>
              </a:solidFill>
              <a:latin typeface="Roboto Condensed"/>
              <a:ea typeface="Roboto Condensed"/>
              <a:cs typeface="Roboto Condensed"/>
              <a:sym typeface="Roboto Condensed"/>
            </a:endParaRPr>
          </a:p>
        </p:txBody>
      </p:sp>
      <p:sp>
        <p:nvSpPr>
          <p:cNvPr id="178" name="Google Shape;178;p21"/>
          <p:cNvSpPr txBox="1"/>
          <p:nvPr/>
        </p:nvSpPr>
        <p:spPr>
          <a:xfrm>
            <a:off x="4692375" y="3989840"/>
            <a:ext cx="1650600" cy="668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Target existing customers</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Maximize customer loyalty initiatives </a:t>
            </a:r>
            <a:endParaRPr sz="800">
              <a:solidFill>
                <a:srgbClr val="0C5CA9"/>
              </a:solidFill>
              <a:latin typeface="Roboto Condensed"/>
              <a:ea typeface="Roboto Condensed"/>
              <a:cs typeface="Roboto Condensed"/>
              <a:sym typeface="Roboto Condensed"/>
            </a:endParaRPr>
          </a:p>
        </p:txBody>
      </p:sp>
      <p:sp>
        <p:nvSpPr>
          <p:cNvPr id="179" name="Google Shape;179;p21"/>
          <p:cNvSpPr txBox="1"/>
          <p:nvPr/>
        </p:nvSpPr>
        <p:spPr>
          <a:xfrm>
            <a:off x="2602738" y="4050438"/>
            <a:ext cx="1715700" cy="65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Reach 14.4 Million addresses </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3.4 Million condos &amp; apartments</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779 Thousand businesses </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rgbClr val="000000"/>
              </a:buClr>
              <a:buSzPts val="1100"/>
              <a:buFont typeface="Arial"/>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2 Million rural addresses</a:t>
            </a:r>
            <a:endParaRPr sz="800">
              <a:solidFill>
                <a:srgbClr val="0C5CA9"/>
              </a:solidFill>
              <a:latin typeface="Roboto Condensed"/>
              <a:ea typeface="Roboto Condensed"/>
              <a:cs typeface="Roboto Condensed"/>
              <a:sym typeface="Roboto Condensed"/>
            </a:endParaRPr>
          </a:p>
        </p:txBody>
      </p:sp>
      <p:sp>
        <p:nvSpPr>
          <p:cNvPr id="180" name="Google Shape;180;p21"/>
          <p:cNvSpPr txBox="1"/>
          <p:nvPr/>
        </p:nvSpPr>
        <p:spPr>
          <a:xfrm>
            <a:off x="6789550" y="3973213"/>
            <a:ext cx="1989600" cy="81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Captures leads by QR scans &amp; number of calls</a:t>
            </a:r>
            <a:r>
              <a:rPr lang="en" sz="800">
                <a:latin typeface="Roboto Condensed"/>
                <a:ea typeface="Roboto Condensed"/>
                <a:cs typeface="Roboto Condensed"/>
                <a:sym typeface="Roboto Condensed"/>
              </a:rPr>
              <a:t> </a:t>
            </a:r>
            <a:endParaRPr sz="8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Tracks location, date &amp; time</a:t>
            </a:r>
            <a:endParaRPr sz="800">
              <a:solidFill>
                <a:srgbClr val="0C5CA9"/>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800">
                <a:solidFill>
                  <a:srgbClr val="E81A41"/>
                </a:solidFill>
                <a:latin typeface="Roboto Condensed"/>
                <a:ea typeface="Roboto Condensed"/>
                <a:cs typeface="Roboto Condensed"/>
                <a:sym typeface="Roboto Condensed"/>
              </a:rPr>
              <a:t>&gt; </a:t>
            </a:r>
            <a:r>
              <a:rPr lang="en" sz="800">
                <a:solidFill>
                  <a:srgbClr val="0C5CA9"/>
                </a:solidFill>
                <a:latin typeface="Roboto Condensed"/>
                <a:ea typeface="Roboto Condensed"/>
                <a:cs typeface="Roboto Condensed"/>
                <a:sym typeface="Roboto Condensed"/>
              </a:rPr>
              <a:t>Records calls</a:t>
            </a:r>
            <a:endParaRPr sz="800">
              <a:solidFill>
                <a:srgbClr val="0C5CA9"/>
              </a:solidFill>
              <a:latin typeface="Roboto Condensed"/>
              <a:ea typeface="Roboto Condensed"/>
              <a:cs typeface="Roboto Condensed"/>
              <a:sym typeface="Roboto Condensed"/>
            </a:endParaRPr>
          </a:p>
        </p:txBody>
      </p:sp>
      <p:sp>
        <p:nvSpPr>
          <p:cNvPr id="181" name="Google Shape;181;p21"/>
          <p:cNvSpPr/>
          <p:nvPr/>
        </p:nvSpPr>
        <p:spPr>
          <a:xfrm>
            <a:off x="6230648" y="1594461"/>
            <a:ext cx="328800" cy="348600"/>
          </a:xfrm>
          <a:prstGeom prst="ellipse">
            <a:avLst/>
          </a:prstGeom>
          <a:solidFill>
            <a:srgbClr val="E81A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2" name="Google Shape;182;p21"/>
          <p:cNvSpPr/>
          <p:nvPr/>
        </p:nvSpPr>
        <p:spPr>
          <a:xfrm>
            <a:off x="6290747" y="1658167"/>
            <a:ext cx="208500" cy="221400"/>
          </a:xfrm>
          <a:prstGeom prst="mathPlus">
            <a:avLst>
              <a:gd fmla="val 9900"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83" name="Google Shape;183;p21"/>
          <p:cNvSpPr txBox="1"/>
          <p:nvPr/>
        </p:nvSpPr>
        <p:spPr>
          <a:xfrm>
            <a:off x="6923125" y="1737613"/>
            <a:ext cx="1421400" cy="4464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Clr>
                <a:srgbClr val="000000"/>
              </a:buClr>
              <a:buSzPts val="1100"/>
              <a:buFont typeface="Arial"/>
              <a:buNone/>
            </a:pPr>
            <a:r>
              <a:rPr lang="en" sz="1000">
                <a:solidFill>
                  <a:srgbClr val="E81A41"/>
                </a:solidFill>
                <a:latin typeface="Roboto Condensed"/>
                <a:ea typeface="Roboto Condensed"/>
                <a:cs typeface="Roboto Condensed"/>
                <a:sym typeface="Roboto Condensed"/>
              </a:rPr>
              <a:t>Measure &amp;</a:t>
            </a:r>
            <a:br>
              <a:rPr lang="en" sz="1000">
                <a:solidFill>
                  <a:srgbClr val="E81A41"/>
                </a:solidFill>
                <a:latin typeface="Roboto Condensed"/>
                <a:ea typeface="Roboto Condensed"/>
                <a:cs typeface="Roboto Condensed"/>
                <a:sym typeface="Roboto Condensed"/>
              </a:rPr>
            </a:br>
            <a:r>
              <a:rPr lang="en" sz="1000">
                <a:solidFill>
                  <a:srgbClr val="E81A41"/>
                </a:solidFill>
                <a:latin typeface="Roboto Condensed"/>
                <a:ea typeface="Roboto Condensed"/>
                <a:cs typeface="Roboto Condensed"/>
                <a:sym typeface="Roboto Condensed"/>
              </a:rPr>
              <a:t>Track Results</a:t>
            </a:r>
            <a:endParaRPr b="1" sz="1000">
              <a:latin typeface="Roboto Condensed"/>
              <a:ea typeface="Roboto Condensed"/>
              <a:cs typeface="Roboto Condensed"/>
              <a:sym typeface="Roboto Condensed"/>
            </a:endParaRPr>
          </a:p>
        </p:txBody>
      </p:sp>
      <p:sp>
        <p:nvSpPr>
          <p:cNvPr id="184" name="Google Shape;184;p21"/>
          <p:cNvSpPr txBox="1"/>
          <p:nvPr/>
        </p:nvSpPr>
        <p:spPr>
          <a:xfrm>
            <a:off x="6789550" y="2926175"/>
            <a:ext cx="1989600" cy="9486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b="1" lang="en" sz="1000">
                <a:solidFill>
                  <a:srgbClr val="000000"/>
                </a:solidFill>
                <a:latin typeface="Roboto Condensed"/>
                <a:ea typeface="Roboto Condensed"/>
                <a:cs typeface="Roboto Condensed"/>
                <a:sym typeface="Roboto Condensed"/>
              </a:rPr>
              <a:t>DRMG INSIGHT</a:t>
            </a:r>
            <a:r>
              <a:rPr b="1" baseline="30000" lang="en" sz="900">
                <a:solidFill>
                  <a:srgbClr val="000000"/>
                </a:solidFill>
                <a:latin typeface="Roboto Condensed"/>
                <a:ea typeface="Roboto Condensed"/>
                <a:cs typeface="Roboto Condensed"/>
                <a:sym typeface="Roboto Condensed"/>
              </a:rPr>
              <a:t>TM</a:t>
            </a:r>
            <a:endParaRPr b="1" baseline="30000" sz="900">
              <a:solidFill>
                <a:srgbClr val="000000"/>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b="1" baseline="30000" sz="500">
              <a:solidFill>
                <a:srgbClr val="000000"/>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900">
                <a:solidFill>
                  <a:srgbClr val="000000"/>
                </a:solidFill>
                <a:latin typeface="Roboto Condensed"/>
                <a:ea typeface="Roboto Condensed"/>
                <a:cs typeface="Roboto Condensed"/>
                <a:sym typeface="Roboto Condensed"/>
              </a:rPr>
              <a:t>Proprietary analytic software  provides the ability to track live customer engagement generated by Direct Mail campaigns.</a:t>
            </a:r>
            <a:endParaRPr sz="900">
              <a:solidFill>
                <a:srgbClr val="666666"/>
              </a:solidFill>
              <a:latin typeface="Roboto Condensed"/>
              <a:ea typeface="Roboto Condensed"/>
              <a:cs typeface="Roboto Condensed"/>
              <a:sym typeface="Roboto Condensed"/>
            </a:endParaRPr>
          </a:p>
        </p:txBody>
      </p:sp>
      <p:pic>
        <p:nvPicPr>
          <p:cNvPr id="185" name="Google Shape;185;p21"/>
          <p:cNvPicPr preferRelativeResize="0"/>
          <p:nvPr/>
        </p:nvPicPr>
        <p:blipFill rotWithShape="1">
          <a:blip r:embed="rId4">
            <a:alphaModFix/>
          </a:blip>
          <a:srcRect b="-2339" l="0" r="26405" t="83669"/>
          <a:stretch/>
        </p:blipFill>
        <p:spPr>
          <a:xfrm>
            <a:off x="613050" y="2441787"/>
            <a:ext cx="5622748" cy="422100"/>
          </a:xfrm>
          <a:prstGeom prst="rect">
            <a:avLst/>
          </a:prstGeom>
          <a:noFill/>
          <a:ln>
            <a:noFill/>
          </a:ln>
        </p:spPr>
      </p:pic>
      <p:sp>
        <p:nvSpPr>
          <p:cNvPr id="186" name="Google Shape;186;p21"/>
          <p:cNvSpPr txBox="1"/>
          <p:nvPr/>
        </p:nvSpPr>
        <p:spPr>
          <a:xfrm>
            <a:off x="1300475" y="611675"/>
            <a:ext cx="39396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500">
                <a:solidFill>
                  <a:srgbClr val="1D5BA4"/>
                </a:solidFill>
                <a:latin typeface="Open Sans Light"/>
                <a:ea typeface="Open Sans Light"/>
                <a:cs typeface="Open Sans Light"/>
                <a:sym typeface="Open Sans Light"/>
              </a:rPr>
              <a:t>Targeted Direct Mail Products</a:t>
            </a:r>
            <a:endParaRPr sz="1500">
              <a:solidFill>
                <a:srgbClr val="1D5BA4"/>
              </a:solidFill>
              <a:latin typeface="Open Sans Light"/>
              <a:ea typeface="Open Sans Light"/>
              <a:cs typeface="Open Sans Light"/>
              <a:sym typeface="Open Sans Light"/>
            </a:endParaRPr>
          </a:p>
        </p:txBody>
      </p:sp>
      <p:cxnSp>
        <p:nvCxnSpPr>
          <p:cNvPr id="187" name="Google Shape;187;p21"/>
          <p:cNvCxnSpPr/>
          <p:nvPr/>
        </p:nvCxnSpPr>
        <p:spPr>
          <a:xfrm flipH="1" rot="10800000">
            <a:off x="1308900" y="899863"/>
            <a:ext cx="3915300" cy="2100"/>
          </a:xfrm>
          <a:prstGeom prst="straightConnector1">
            <a:avLst/>
          </a:prstGeom>
          <a:noFill/>
          <a:ln cap="flat" cmpd="sng" w="9525">
            <a:solidFill>
              <a:srgbClr val="0C5CA9"/>
            </a:solidFill>
            <a:prstDash val="solid"/>
            <a:round/>
            <a:headEnd len="med" w="med" type="none"/>
            <a:tailEnd len="med" w="med" type="none"/>
          </a:ln>
        </p:spPr>
      </p:cxnSp>
      <p:sp>
        <p:nvSpPr>
          <p:cNvPr id="188" name="Google Shape;188;p21"/>
          <p:cNvSpPr txBox="1"/>
          <p:nvPr/>
        </p:nvSpPr>
        <p:spPr>
          <a:xfrm>
            <a:off x="5688325" y="611675"/>
            <a:ext cx="38730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500">
                <a:latin typeface="Open Sans Light"/>
                <a:ea typeface="Open Sans Light"/>
                <a:cs typeface="Open Sans Light"/>
                <a:sym typeface="Open Sans Light"/>
              </a:rPr>
              <a:t>Analytics &amp; Insight</a:t>
            </a:r>
            <a:endParaRPr sz="1500">
              <a:latin typeface="Open Sans Light"/>
              <a:ea typeface="Open Sans Light"/>
              <a:cs typeface="Open Sans Light"/>
              <a:sym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F2C"/>
        </a:solidFill>
      </p:bgPr>
    </p:bg>
    <p:spTree>
      <p:nvGrpSpPr>
        <p:cNvPr id="192" name="Shape 192"/>
        <p:cNvGrpSpPr/>
        <p:nvPr/>
      </p:nvGrpSpPr>
      <p:grpSpPr>
        <a:xfrm>
          <a:off x="0" y="0"/>
          <a:ext cx="0" cy="0"/>
          <a:chOff x="0" y="0"/>
          <a:chExt cx="0" cy="0"/>
        </a:xfrm>
      </p:grpSpPr>
      <p:sp>
        <p:nvSpPr>
          <p:cNvPr id="193" name="Google Shape;193;p22"/>
          <p:cNvSpPr/>
          <p:nvPr/>
        </p:nvSpPr>
        <p:spPr>
          <a:xfrm>
            <a:off x="737400" y="1683800"/>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FFB20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194" name="Google Shape;194;p22"/>
          <p:cNvSpPr txBox="1"/>
          <p:nvPr>
            <p:ph idx="4294967295" type="title"/>
          </p:nvPr>
        </p:nvSpPr>
        <p:spPr>
          <a:xfrm>
            <a:off x="959575" y="1436275"/>
            <a:ext cx="5020800" cy="189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500">
                <a:solidFill>
                  <a:srgbClr val="FFFFFF"/>
                </a:solidFill>
                <a:latin typeface="Open Sans"/>
                <a:ea typeface="Open Sans"/>
                <a:cs typeface="Open Sans"/>
                <a:sym typeface="Open Sans"/>
              </a:rPr>
              <a:t>LEVERAGE THE POWER OF </a:t>
            </a:r>
            <a:endParaRPr b="1" sz="4500">
              <a:solidFill>
                <a:srgbClr val="FFFFFF"/>
              </a:solidFill>
              <a:latin typeface="Open Sans"/>
              <a:ea typeface="Open Sans"/>
              <a:cs typeface="Open Sans"/>
              <a:sym typeface="Open Sans"/>
            </a:endParaRPr>
          </a:p>
          <a:p>
            <a:pPr indent="0" lvl="0" marL="0" rtl="0" algn="l">
              <a:spcBef>
                <a:spcPts val="0"/>
              </a:spcBef>
              <a:spcAft>
                <a:spcPts val="0"/>
              </a:spcAft>
              <a:buNone/>
            </a:pPr>
            <a:r>
              <a:rPr b="1" lang="en" sz="4500">
                <a:solidFill>
                  <a:srgbClr val="FFFFFF"/>
                </a:solidFill>
                <a:latin typeface="Open Sans"/>
                <a:ea typeface="Open Sans"/>
                <a:cs typeface="Open Sans"/>
                <a:sym typeface="Open Sans"/>
              </a:rPr>
              <a:t>DIRECT MAIL</a:t>
            </a:r>
            <a:endParaRPr b="1" sz="4500">
              <a:solidFill>
                <a:srgbClr val="FFFFFF"/>
              </a:solidFill>
              <a:latin typeface="Open Sans"/>
              <a:ea typeface="Open Sans"/>
              <a:cs typeface="Open Sans"/>
              <a:sym typeface="Open Sans"/>
            </a:endParaRPr>
          </a:p>
        </p:txBody>
      </p:sp>
      <p:sp>
        <p:nvSpPr>
          <p:cNvPr id="195" name="Google Shape;195;p22"/>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p:nvPr/>
        </p:nvSpPr>
        <p:spPr>
          <a:xfrm>
            <a:off x="5791900" y="-7275"/>
            <a:ext cx="3352200" cy="5143500"/>
          </a:xfrm>
          <a:prstGeom prst="rect">
            <a:avLst/>
          </a:prstGeom>
          <a:solidFill>
            <a:srgbClr val="111F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23"/>
          <p:cNvSpPr txBox="1"/>
          <p:nvPr/>
        </p:nvSpPr>
        <p:spPr>
          <a:xfrm>
            <a:off x="5965275" y="76477"/>
            <a:ext cx="3101700" cy="570900"/>
          </a:xfrm>
          <a:prstGeom prst="rect">
            <a:avLst/>
          </a:prstGeom>
          <a:noFill/>
          <a:ln>
            <a:noFill/>
          </a:ln>
        </p:spPr>
        <p:txBody>
          <a:bodyPr anchorCtr="0" anchor="t" bIns="0" lIns="0" spcFirstLastPara="1" rIns="0" wrap="square" tIns="0">
            <a:noAutofit/>
          </a:bodyPr>
          <a:lstStyle/>
          <a:p>
            <a:pPr indent="0" lvl="0" marL="12700" rtl="0" algn="r">
              <a:spcBef>
                <a:spcPts val="0"/>
              </a:spcBef>
              <a:spcAft>
                <a:spcPts val="0"/>
              </a:spcAft>
              <a:buNone/>
            </a:pPr>
            <a:r>
              <a:rPr b="1" lang="en" sz="900">
                <a:solidFill>
                  <a:srgbClr val="FFFFFF"/>
                </a:solidFill>
                <a:latin typeface="Roboto Condensed"/>
                <a:ea typeface="Roboto Condensed"/>
                <a:cs typeface="Roboto Condensed"/>
                <a:sym typeface="Roboto Condensed"/>
              </a:rPr>
              <a:t>MEDIA KIT </a:t>
            </a:r>
            <a:r>
              <a:rPr b="1" lang="en" sz="900">
                <a:solidFill>
                  <a:srgbClr val="FFB20F"/>
                </a:solidFill>
                <a:latin typeface="Roboto Condensed"/>
                <a:ea typeface="Roboto Condensed"/>
                <a:cs typeface="Roboto Condensed"/>
                <a:sym typeface="Roboto Condensed"/>
              </a:rPr>
              <a:t>2024</a:t>
            </a:r>
            <a:endParaRPr b="1" sz="900">
              <a:solidFill>
                <a:srgbClr val="FFB20F"/>
              </a:solidFill>
              <a:latin typeface="Roboto Condensed"/>
              <a:ea typeface="Roboto Condensed"/>
              <a:cs typeface="Roboto Condensed"/>
              <a:sym typeface="Roboto Condensed"/>
            </a:endParaRPr>
          </a:p>
        </p:txBody>
      </p:sp>
      <p:sp>
        <p:nvSpPr>
          <p:cNvPr id="202" name="Google Shape;202;p23"/>
          <p:cNvSpPr/>
          <p:nvPr/>
        </p:nvSpPr>
        <p:spPr>
          <a:xfrm>
            <a:off x="296950" y="158075"/>
            <a:ext cx="152400" cy="304800"/>
          </a:xfrm>
          <a:custGeom>
            <a:rect b="b" l="l" r="r" t="t"/>
            <a:pathLst>
              <a:path extrusionOk="0" h="304800" w="152400">
                <a:moveTo>
                  <a:pt x="152400" y="0"/>
                </a:moveTo>
                <a:lnTo>
                  <a:pt x="0" y="0"/>
                </a:lnTo>
                <a:lnTo>
                  <a:pt x="0" y="304800"/>
                </a:lnTo>
                <a:lnTo>
                  <a:pt x="152400" y="304800"/>
                </a:lnTo>
                <a:lnTo>
                  <a:pt x="152400" y="0"/>
                </a:lnTo>
                <a:close/>
              </a:path>
            </a:pathLst>
          </a:custGeom>
          <a:solidFill>
            <a:srgbClr val="005B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03" name="Google Shape;203;p23"/>
          <p:cNvSpPr txBox="1"/>
          <p:nvPr/>
        </p:nvSpPr>
        <p:spPr>
          <a:xfrm>
            <a:off x="551725" y="76475"/>
            <a:ext cx="5137800" cy="46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Roboto Condensed"/>
                <a:ea typeface="Roboto Condensed"/>
                <a:cs typeface="Roboto Condensed"/>
                <a:sym typeface="Roboto Condensed"/>
              </a:rPr>
              <a:t>NO PLACE</a:t>
            </a:r>
            <a:r>
              <a:rPr lang="en" sz="2800">
                <a:solidFill>
                  <a:srgbClr val="000000"/>
                </a:solidFill>
                <a:latin typeface="Roboto Condensed Light"/>
                <a:ea typeface="Roboto Condensed Light"/>
                <a:cs typeface="Roboto Condensed Light"/>
                <a:sym typeface="Roboto Condensed Light"/>
              </a:rPr>
              <a:t> </a:t>
            </a:r>
            <a:r>
              <a:rPr lang="en" sz="2800">
                <a:solidFill>
                  <a:schemeClr val="dk1"/>
                </a:solidFill>
                <a:latin typeface="Roboto Condensed Light"/>
                <a:ea typeface="Roboto Condensed Light"/>
                <a:cs typeface="Roboto Condensed Light"/>
                <a:sym typeface="Roboto Condensed Light"/>
              </a:rPr>
              <a:t>LIKE HOME</a:t>
            </a:r>
            <a:r>
              <a:rPr lang="en" sz="2800">
                <a:solidFill>
                  <a:schemeClr val="dk1"/>
                </a:solidFill>
                <a:latin typeface="Roboto Light"/>
                <a:ea typeface="Roboto Light"/>
                <a:cs typeface="Roboto Light"/>
                <a:sym typeface="Roboto Light"/>
              </a:rPr>
              <a:t> </a:t>
            </a:r>
            <a:endParaRPr sz="2800">
              <a:latin typeface="Roboto"/>
              <a:ea typeface="Roboto"/>
              <a:cs typeface="Roboto"/>
              <a:sym typeface="Roboto"/>
            </a:endParaRPr>
          </a:p>
        </p:txBody>
      </p:sp>
      <p:sp>
        <p:nvSpPr>
          <p:cNvPr id="204" name="Google Shape;204;p23"/>
          <p:cNvSpPr txBox="1"/>
          <p:nvPr/>
        </p:nvSpPr>
        <p:spPr>
          <a:xfrm>
            <a:off x="389959" y="4871025"/>
            <a:ext cx="1357500" cy="111900"/>
          </a:xfrm>
          <a:prstGeom prst="rect">
            <a:avLst/>
          </a:prstGeom>
          <a:noFill/>
          <a:ln>
            <a:noFill/>
          </a:ln>
        </p:spPr>
        <p:txBody>
          <a:bodyPr anchorCtr="0" anchor="t" bIns="0" lIns="0" spcFirstLastPara="1" rIns="0" wrap="square" tIns="4200">
            <a:spAutoFit/>
          </a:bodyPr>
          <a:lstStyle/>
          <a:p>
            <a:pPr indent="0" lvl="0" marL="12700" marR="0" rtl="0" algn="l">
              <a:lnSpc>
                <a:spcPct val="100000"/>
              </a:lnSpc>
              <a:spcBef>
                <a:spcPts val="0"/>
              </a:spcBef>
              <a:spcAft>
                <a:spcPts val="0"/>
              </a:spcAft>
              <a:buNone/>
            </a:pPr>
            <a:r>
              <a:rPr lang="en" sz="700" u="sng">
                <a:solidFill>
                  <a:srgbClr val="0C5CA9"/>
                </a:solidFill>
                <a:latin typeface="Roboto Condensed"/>
                <a:ea typeface="Roboto Condensed"/>
                <a:cs typeface="Roboto Condensed"/>
                <a:sym typeface="Roboto Condensed"/>
                <a:hlinkClick r:id="rId3">
                  <a:extLst>
                    <a:ext uri="{A12FA001-AC4F-418D-AE19-62706E023703}">
                      <ahyp:hlinkClr val="tx"/>
                    </a:ext>
                  </a:extLst>
                </a:hlinkClick>
              </a:rPr>
              <a:t>DIRECT RESPONSE MEDIA GROUP</a:t>
            </a:r>
            <a:endParaRPr sz="700">
              <a:solidFill>
                <a:srgbClr val="0C5CA9"/>
              </a:solidFill>
              <a:latin typeface="Roboto Condensed"/>
              <a:ea typeface="Roboto Condensed"/>
              <a:cs typeface="Roboto Condensed"/>
              <a:sym typeface="Roboto Condensed"/>
            </a:endParaRPr>
          </a:p>
        </p:txBody>
      </p:sp>
      <p:sp>
        <p:nvSpPr>
          <p:cNvPr id="205" name="Google Shape;205;p23"/>
          <p:cNvSpPr txBox="1"/>
          <p:nvPr/>
        </p:nvSpPr>
        <p:spPr>
          <a:xfrm>
            <a:off x="5880600" y="544475"/>
            <a:ext cx="3447000" cy="895800"/>
          </a:xfrm>
          <a:prstGeom prst="rect">
            <a:avLst/>
          </a:prstGeom>
          <a:noFill/>
          <a:ln>
            <a:noFill/>
          </a:ln>
        </p:spPr>
        <p:txBody>
          <a:bodyPr anchorCtr="0" anchor="b" bIns="91425" lIns="91425"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Open Sans"/>
                <a:ea typeface="Open Sans"/>
                <a:cs typeface="Open Sans"/>
                <a:sym typeface="Open Sans"/>
              </a:rPr>
              <a:t>You only have to look at your email inbox to understand the </a:t>
            </a:r>
            <a:r>
              <a:rPr lang="en">
                <a:solidFill>
                  <a:srgbClr val="FFB20F"/>
                </a:solidFill>
                <a:latin typeface="Open Sans"/>
                <a:ea typeface="Open Sans"/>
                <a:cs typeface="Open Sans"/>
                <a:sym typeface="Open Sans"/>
              </a:rPr>
              <a:t>Power of Direct Mail </a:t>
            </a:r>
            <a:endParaRPr>
              <a:solidFill>
                <a:srgbClr val="FFB20F"/>
              </a:solidFill>
              <a:latin typeface="Open Sans"/>
              <a:ea typeface="Open Sans"/>
              <a:cs typeface="Open Sans"/>
              <a:sym typeface="Open Sans"/>
            </a:endParaRPr>
          </a:p>
        </p:txBody>
      </p:sp>
      <p:sp>
        <p:nvSpPr>
          <p:cNvPr id="206" name="Google Shape;206;p23"/>
          <p:cNvSpPr txBox="1"/>
          <p:nvPr/>
        </p:nvSpPr>
        <p:spPr>
          <a:xfrm>
            <a:off x="5918400" y="1480250"/>
            <a:ext cx="3409200" cy="243600"/>
          </a:xfrm>
          <a:prstGeom prst="rect">
            <a:avLst/>
          </a:prstGeom>
          <a:noFill/>
          <a:ln>
            <a:noFill/>
          </a:ln>
        </p:spPr>
        <p:txBody>
          <a:bodyPr anchorCtr="0" anchor="t" bIns="0" lIns="0" spcFirstLastPara="1" rIns="0" wrap="square" tIns="12700">
            <a:spAutoFit/>
          </a:bodyPr>
          <a:lstStyle/>
          <a:p>
            <a:pPr indent="0" lvl="0" marL="52068" marR="798195" rtl="0" algn="l">
              <a:lnSpc>
                <a:spcPct val="100000"/>
              </a:lnSpc>
              <a:spcBef>
                <a:spcPts val="0"/>
              </a:spcBef>
              <a:spcAft>
                <a:spcPts val="0"/>
              </a:spcAft>
              <a:buNone/>
            </a:pPr>
            <a:r>
              <a:rPr b="1" lang="en" sz="1500">
                <a:solidFill>
                  <a:srgbClr val="FFFFFF"/>
                </a:solidFill>
                <a:latin typeface="Roboto Condensed"/>
                <a:ea typeface="Roboto Condensed"/>
                <a:cs typeface="Roboto Condensed"/>
                <a:sym typeface="Roboto Condensed"/>
              </a:rPr>
              <a:t>EXPOSURE CASE STUDY</a:t>
            </a:r>
            <a:endParaRPr sz="800">
              <a:latin typeface="Open Sans"/>
              <a:ea typeface="Open Sans"/>
              <a:cs typeface="Open Sans"/>
              <a:sym typeface="Open Sans"/>
            </a:endParaRPr>
          </a:p>
        </p:txBody>
      </p:sp>
      <p:sp>
        <p:nvSpPr>
          <p:cNvPr id="207" name="Google Shape;207;p23"/>
          <p:cNvSpPr txBox="1"/>
          <p:nvPr/>
        </p:nvSpPr>
        <p:spPr>
          <a:xfrm>
            <a:off x="5965275" y="1763813"/>
            <a:ext cx="1413300" cy="2414100"/>
          </a:xfrm>
          <a:prstGeom prst="rect">
            <a:avLst/>
          </a:prstGeom>
          <a:noFill/>
          <a:ln>
            <a:noFill/>
          </a:ln>
        </p:spPr>
        <p:txBody>
          <a:bodyPr anchorCtr="0" anchor="t" bIns="0" lIns="0" spcFirstLastPara="1" rIns="0" wrap="square" tIns="12700">
            <a:spAutoFit/>
          </a:bodyPr>
          <a:lstStyle/>
          <a:p>
            <a:pPr indent="0" lvl="0" marL="12700" marR="0" rtl="0" algn="r">
              <a:lnSpc>
                <a:spcPct val="100000"/>
              </a:lnSpc>
              <a:spcBef>
                <a:spcPts val="0"/>
              </a:spcBef>
              <a:spcAft>
                <a:spcPts val="0"/>
              </a:spcAft>
              <a:buNone/>
            </a:pPr>
            <a:r>
              <a:rPr b="1" lang="en" sz="5200">
                <a:solidFill>
                  <a:srgbClr val="FFB20F"/>
                </a:solidFill>
                <a:latin typeface="Open Sans"/>
                <a:ea typeface="Open Sans"/>
                <a:cs typeface="Open Sans"/>
                <a:sym typeface="Open Sans"/>
              </a:rPr>
              <a:t>200</a:t>
            </a:r>
            <a:endParaRPr b="1" sz="5200">
              <a:solidFill>
                <a:srgbClr val="FFB20F"/>
              </a:solidFill>
              <a:latin typeface="Open Sans"/>
              <a:ea typeface="Open Sans"/>
              <a:cs typeface="Open Sans"/>
              <a:sym typeface="Open Sans"/>
            </a:endParaRPr>
          </a:p>
          <a:p>
            <a:pPr indent="0" lvl="0" marL="12700" rtl="0" algn="r">
              <a:spcBef>
                <a:spcPts val="0"/>
              </a:spcBef>
              <a:spcAft>
                <a:spcPts val="0"/>
              </a:spcAft>
              <a:buClr>
                <a:srgbClr val="000000"/>
              </a:buClr>
              <a:buFont typeface="Arial"/>
              <a:buNone/>
            </a:pPr>
            <a:r>
              <a:rPr b="1" lang="en" sz="5200">
                <a:solidFill>
                  <a:srgbClr val="FFB20F"/>
                </a:solidFill>
                <a:latin typeface="Open Sans"/>
                <a:ea typeface="Open Sans"/>
                <a:cs typeface="Open Sans"/>
                <a:sym typeface="Open Sans"/>
              </a:rPr>
              <a:t>40K</a:t>
            </a:r>
            <a:endParaRPr sz="1000">
              <a:solidFill>
                <a:srgbClr val="FFB20F"/>
              </a:solidFill>
              <a:latin typeface="Open Sans"/>
              <a:ea typeface="Open Sans"/>
              <a:cs typeface="Open Sans"/>
              <a:sym typeface="Open Sans"/>
            </a:endParaRPr>
          </a:p>
          <a:p>
            <a:pPr indent="0" lvl="0" marL="12700" marR="0" rtl="0" algn="r">
              <a:lnSpc>
                <a:spcPct val="100000"/>
              </a:lnSpc>
              <a:spcBef>
                <a:spcPts val="0"/>
              </a:spcBef>
              <a:spcAft>
                <a:spcPts val="0"/>
              </a:spcAft>
              <a:buNone/>
            </a:pPr>
            <a:r>
              <a:rPr b="1" lang="en" sz="5200">
                <a:solidFill>
                  <a:srgbClr val="FFB20F"/>
                </a:solidFill>
                <a:latin typeface="Open Sans"/>
                <a:ea typeface="Open Sans"/>
                <a:cs typeface="Open Sans"/>
                <a:sym typeface="Open Sans"/>
              </a:rPr>
              <a:t>6</a:t>
            </a:r>
            <a:endParaRPr b="1" sz="5200">
              <a:solidFill>
                <a:srgbClr val="FFB20F"/>
              </a:solidFill>
              <a:latin typeface="Open Sans"/>
              <a:ea typeface="Open Sans"/>
              <a:cs typeface="Open Sans"/>
              <a:sym typeface="Open Sans"/>
            </a:endParaRPr>
          </a:p>
        </p:txBody>
      </p:sp>
      <p:sp>
        <p:nvSpPr>
          <p:cNvPr id="208" name="Google Shape;208;p23"/>
          <p:cNvSpPr txBox="1"/>
          <p:nvPr/>
        </p:nvSpPr>
        <p:spPr>
          <a:xfrm>
            <a:off x="6147450" y="3481775"/>
            <a:ext cx="1289400" cy="274500"/>
          </a:xfrm>
          <a:prstGeom prst="rect">
            <a:avLst/>
          </a:prstGeom>
          <a:noFill/>
          <a:ln>
            <a:noFill/>
          </a:ln>
        </p:spPr>
        <p:txBody>
          <a:bodyPr anchorCtr="0" anchor="b" bIns="0" lIns="0" spcFirstLastPara="1" rIns="0" wrap="square" tIns="0">
            <a:noAutofit/>
          </a:bodyPr>
          <a:lstStyle/>
          <a:p>
            <a:pPr indent="0" lvl="0" marL="0" marR="0" rtl="0" algn="l">
              <a:spcBef>
                <a:spcPts val="225"/>
              </a:spcBef>
              <a:spcAft>
                <a:spcPts val="0"/>
              </a:spcAft>
              <a:buNone/>
            </a:pPr>
            <a:r>
              <a:rPr lang="en">
                <a:solidFill>
                  <a:srgbClr val="FFB20F"/>
                </a:solidFill>
                <a:latin typeface="Open Sans"/>
                <a:ea typeface="Open Sans"/>
                <a:cs typeface="Open Sans"/>
                <a:sym typeface="Open Sans"/>
              </a:rPr>
              <a:t>And only</a:t>
            </a:r>
            <a:endParaRPr>
              <a:solidFill>
                <a:srgbClr val="FFB20F"/>
              </a:solidFill>
              <a:latin typeface="Open Sans"/>
              <a:ea typeface="Open Sans"/>
              <a:cs typeface="Open Sans"/>
              <a:sym typeface="Open Sans"/>
            </a:endParaRPr>
          </a:p>
        </p:txBody>
      </p:sp>
      <p:sp>
        <p:nvSpPr>
          <p:cNvPr id="209" name="Google Shape;209;p23"/>
          <p:cNvSpPr txBox="1"/>
          <p:nvPr/>
        </p:nvSpPr>
        <p:spPr>
          <a:xfrm>
            <a:off x="7502400" y="1822113"/>
            <a:ext cx="1343400" cy="665400"/>
          </a:xfrm>
          <a:prstGeom prst="rect">
            <a:avLst/>
          </a:prstGeom>
          <a:noFill/>
          <a:ln>
            <a:noFill/>
          </a:ln>
        </p:spPr>
        <p:txBody>
          <a:bodyPr anchorCtr="0" anchor="b" bIns="0" lIns="0" spcFirstLastPara="1" rIns="0" wrap="square" tIns="0">
            <a:noAutofit/>
          </a:bodyPr>
          <a:lstStyle/>
          <a:p>
            <a:pPr indent="0" lvl="0" marL="0" marR="0" rtl="0" algn="l">
              <a:spcBef>
                <a:spcPts val="225"/>
              </a:spcBef>
              <a:spcAft>
                <a:spcPts val="0"/>
              </a:spcAft>
              <a:buNone/>
            </a:pPr>
            <a:r>
              <a:rPr lang="en">
                <a:solidFill>
                  <a:srgbClr val="FFFFFF"/>
                </a:solidFill>
                <a:latin typeface="Open Sans"/>
                <a:ea typeface="Open Sans"/>
                <a:cs typeface="Open Sans"/>
                <a:sym typeface="Open Sans"/>
              </a:rPr>
              <a:t>Emails </a:t>
            </a:r>
            <a:endParaRPr>
              <a:solidFill>
                <a:srgbClr val="FFFFFF"/>
              </a:solidFill>
              <a:latin typeface="Open Sans"/>
              <a:ea typeface="Open Sans"/>
              <a:cs typeface="Open Sans"/>
              <a:sym typeface="Open Sans"/>
            </a:endParaRPr>
          </a:p>
          <a:p>
            <a:pPr indent="0" lvl="0" marL="0" marR="0" rtl="0" algn="l">
              <a:spcBef>
                <a:spcPts val="225"/>
              </a:spcBef>
              <a:spcAft>
                <a:spcPts val="0"/>
              </a:spcAft>
              <a:buNone/>
            </a:pPr>
            <a:r>
              <a:rPr lang="en">
                <a:solidFill>
                  <a:srgbClr val="FFFFFF"/>
                </a:solidFill>
                <a:latin typeface="Open Sans"/>
                <a:ea typeface="Open Sans"/>
                <a:cs typeface="Open Sans"/>
                <a:sym typeface="Open Sans"/>
              </a:rPr>
              <a:t>per day</a:t>
            </a:r>
            <a:endParaRPr/>
          </a:p>
        </p:txBody>
      </p:sp>
      <p:sp>
        <p:nvSpPr>
          <p:cNvPr id="210" name="Google Shape;210;p23"/>
          <p:cNvSpPr txBox="1"/>
          <p:nvPr/>
        </p:nvSpPr>
        <p:spPr>
          <a:xfrm>
            <a:off x="7502400" y="2638175"/>
            <a:ext cx="1221300" cy="665400"/>
          </a:xfrm>
          <a:prstGeom prst="rect">
            <a:avLst/>
          </a:prstGeom>
          <a:noFill/>
          <a:ln>
            <a:noFill/>
          </a:ln>
        </p:spPr>
        <p:txBody>
          <a:bodyPr anchorCtr="0" anchor="b" bIns="0" lIns="0" spcFirstLastPara="1" rIns="0" wrap="square" tIns="0">
            <a:noAutofit/>
          </a:bodyPr>
          <a:lstStyle/>
          <a:p>
            <a:pPr indent="0" lvl="0" marL="0" marR="0" rtl="0" algn="l">
              <a:spcBef>
                <a:spcPts val="225"/>
              </a:spcBef>
              <a:spcAft>
                <a:spcPts val="0"/>
              </a:spcAft>
              <a:buNone/>
            </a:pPr>
            <a:r>
              <a:rPr lang="en">
                <a:solidFill>
                  <a:srgbClr val="FFFFFF"/>
                </a:solidFill>
                <a:latin typeface="Open Sans"/>
                <a:ea typeface="Open Sans"/>
                <a:cs typeface="Open Sans"/>
                <a:sym typeface="Open Sans"/>
              </a:rPr>
              <a:t>Digital Ads per day</a:t>
            </a:r>
            <a:endParaRPr>
              <a:solidFill>
                <a:srgbClr val="FFFFFF"/>
              </a:solidFill>
              <a:latin typeface="Open Sans"/>
              <a:ea typeface="Open Sans"/>
              <a:cs typeface="Open Sans"/>
              <a:sym typeface="Open Sans"/>
            </a:endParaRPr>
          </a:p>
        </p:txBody>
      </p:sp>
      <p:sp>
        <p:nvSpPr>
          <p:cNvPr id="211" name="Google Shape;211;p23"/>
          <p:cNvSpPr txBox="1"/>
          <p:nvPr/>
        </p:nvSpPr>
        <p:spPr>
          <a:xfrm>
            <a:off x="7502400" y="3387100"/>
            <a:ext cx="1932000" cy="689700"/>
          </a:xfrm>
          <a:prstGeom prst="rect">
            <a:avLst/>
          </a:prstGeom>
          <a:noFill/>
          <a:ln>
            <a:noFill/>
          </a:ln>
        </p:spPr>
        <p:txBody>
          <a:bodyPr anchorCtr="0" anchor="b" bIns="0" lIns="0" spcFirstLastPara="1" rIns="0" wrap="square" tIns="0">
            <a:noAutofit/>
          </a:bodyPr>
          <a:lstStyle/>
          <a:p>
            <a:pPr indent="0" lvl="0" marL="0" marR="0" rtl="0" algn="l">
              <a:spcBef>
                <a:spcPts val="225"/>
              </a:spcBef>
              <a:spcAft>
                <a:spcPts val="0"/>
              </a:spcAft>
              <a:buNone/>
            </a:pPr>
            <a:r>
              <a:rPr lang="en">
                <a:solidFill>
                  <a:srgbClr val="FFFFFF"/>
                </a:solidFill>
                <a:latin typeface="Open Sans"/>
                <a:ea typeface="Open Sans"/>
                <a:cs typeface="Open Sans"/>
                <a:sym typeface="Open Sans"/>
              </a:rPr>
              <a:t>Direct Mail Pieces received per day</a:t>
            </a:r>
            <a:endParaRPr sz="1500"/>
          </a:p>
        </p:txBody>
      </p:sp>
      <p:sp>
        <p:nvSpPr>
          <p:cNvPr id="212" name="Google Shape;212;p23"/>
          <p:cNvSpPr txBox="1"/>
          <p:nvPr/>
        </p:nvSpPr>
        <p:spPr>
          <a:xfrm>
            <a:off x="5965275" y="4217900"/>
            <a:ext cx="3409200" cy="366300"/>
          </a:xfrm>
          <a:prstGeom prst="rect">
            <a:avLst/>
          </a:prstGeom>
          <a:noFill/>
          <a:ln>
            <a:noFill/>
          </a:ln>
        </p:spPr>
        <p:txBody>
          <a:bodyPr anchorCtr="0" anchor="t" bIns="0" lIns="0" spcFirstLastPara="1" rIns="0" wrap="square" tIns="27425">
            <a:spAutoFit/>
          </a:bodyPr>
          <a:lstStyle/>
          <a:p>
            <a:pPr indent="0" lvl="0" marL="0" marR="0" rtl="0" algn="l">
              <a:spcBef>
                <a:spcPts val="0"/>
              </a:spcBef>
              <a:spcAft>
                <a:spcPts val="0"/>
              </a:spcAft>
              <a:buNone/>
            </a:pPr>
            <a:r>
              <a:rPr lang="en" sz="1100">
                <a:solidFill>
                  <a:srgbClr val="FFB20F"/>
                </a:solidFill>
                <a:latin typeface="Open Sans"/>
                <a:ea typeface="Open Sans"/>
                <a:cs typeface="Open Sans"/>
                <a:sym typeface="Open Sans"/>
              </a:rPr>
              <a:t>Customers are influenced by Direct Mail </a:t>
            </a:r>
            <a:endParaRPr sz="1100">
              <a:solidFill>
                <a:srgbClr val="FFB20F"/>
              </a:solidFill>
              <a:latin typeface="Open Sans"/>
              <a:ea typeface="Open Sans"/>
              <a:cs typeface="Open Sans"/>
              <a:sym typeface="Open Sans"/>
            </a:endParaRPr>
          </a:p>
          <a:p>
            <a:pPr indent="0" lvl="0" marL="0" marR="0" rtl="0" algn="l">
              <a:spcBef>
                <a:spcPts val="0"/>
              </a:spcBef>
              <a:spcAft>
                <a:spcPts val="0"/>
              </a:spcAft>
              <a:buNone/>
            </a:pPr>
            <a:r>
              <a:rPr lang="en" sz="1100">
                <a:solidFill>
                  <a:srgbClr val="FFB20F"/>
                </a:solidFill>
                <a:latin typeface="Open Sans"/>
                <a:ea typeface="Open Sans"/>
                <a:cs typeface="Open Sans"/>
                <a:sym typeface="Open Sans"/>
              </a:rPr>
              <a:t>advertising more than any other medium.</a:t>
            </a:r>
            <a:endParaRPr b="1" sz="1600">
              <a:solidFill>
                <a:srgbClr val="FFB20F"/>
              </a:solidFill>
              <a:latin typeface="Roboto Condensed"/>
              <a:ea typeface="Roboto Condensed"/>
              <a:cs typeface="Roboto Condensed"/>
              <a:sym typeface="Roboto Condensed"/>
            </a:endParaRPr>
          </a:p>
        </p:txBody>
      </p:sp>
      <p:sp>
        <p:nvSpPr>
          <p:cNvPr id="213" name="Google Shape;213;p23"/>
          <p:cNvSpPr txBox="1"/>
          <p:nvPr/>
        </p:nvSpPr>
        <p:spPr>
          <a:xfrm>
            <a:off x="5965271" y="4828275"/>
            <a:ext cx="2383200" cy="197400"/>
          </a:xfrm>
          <a:prstGeom prst="rect">
            <a:avLst/>
          </a:prstGeom>
          <a:noFill/>
          <a:ln>
            <a:noFill/>
          </a:ln>
        </p:spPr>
        <p:txBody>
          <a:bodyPr anchorCtr="0" anchor="t" bIns="0" lIns="0" spcFirstLastPara="1" rIns="0" wrap="square" tIns="12700">
            <a:spAutoFit/>
          </a:bodyPr>
          <a:lstStyle/>
          <a:p>
            <a:pPr indent="0" lvl="0" marL="12700" rtl="0" algn="l">
              <a:spcBef>
                <a:spcPts val="0"/>
              </a:spcBef>
              <a:spcAft>
                <a:spcPts val="0"/>
              </a:spcAft>
              <a:buClr>
                <a:srgbClr val="000000"/>
              </a:buClr>
              <a:buSzPts val="1100"/>
              <a:buFont typeface="Arial"/>
              <a:buNone/>
            </a:pPr>
            <a:r>
              <a:rPr lang="en" sz="600">
                <a:solidFill>
                  <a:srgbClr val="FFFFFF"/>
                </a:solidFill>
                <a:latin typeface="Roboto Condensed Light"/>
                <a:ea typeface="Roboto Condensed Light"/>
                <a:cs typeface="Roboto Condensed Light"/>
                <a:sym typeface="Roboto Condensed Light"/>
              </a:rPr>
              <a:t>Source: Canada Post, Kantar, SMM Stats update 2019</a:t>
            </a:r>
            <a:endParaRPr sz="600">
              <a:solidFill>
                <a:srgbClr val="FFFFFF"/>
              </a:solidFill>
              <a:latin typeface="Roboto Condensed Light"/>
              <a:ea typeface="Roboto Condensed Light"/>
              <a:cs typeface="Roboto Condensed Light"/>
              <a:sym typeface="Roboto Condensed Light"/>
            </a:endParaRPr>
          </a:p>
          <a:p>
            <a:pPr indent="0" lvl="0" marL="12700" marR="0" rtl="0" algn="l">
              <a:lnSpc>
                <a:spcPct val="100000"/>
              </a:lnSpc>
              <a:spcBef>
                <a:spcPts val="0"/>
              </a:spcBef>
              <a:spcAft>
                <a:spcPts val="0"/>
              </a:spcAft>
              <a:buNone/>
            </a:pPr>
            <a:r>
              <a:t/>
            </a:r>
            <a:endParaRPr sz="600">
              <a:solidFill>
                <a:srgbClr val="FFFFFF"/>
              </a:solidFill>
              <a:latin typeface="Roboto Condensed Light"/>
              <a:ea typeface="Roboto Condensed Light"/>
              <a:cs typeface="Roboto Condensed Light"/>
              <a:sym typeface="Roboto Condensed Light"/>
            </a:endParaRPr>
          </a:p>
        </p:txBody>
      </p:sp>
      <p:pic>
        <p:nvPicPr>
          <p:cNvPr id="214" name="Google Shape;214;p23"/>
          <p:cNvPicPr preferRelativeResize="0"/>
          <p:nvPr/>
        </p:nvPicPr>
        <p:blipFill rotWithShape="1">
          <a:blip r:embed="rId4">
            <a:alphaModFix/>
          </a:blip>
          <a:srcRect b="19891" l="0" r="4095" t="0"/>
          <a:stretch/>
        </p:blipFill>
        <p:spPr>
          <a:xfrm>
            <a:off x="329249" y="827925"/>
            <a:ext cx="4585098" cy="2552700"/>
          </a:xfrm>
          <a:prstGeom prst="rect">
            <a:avLst/>
          </a:prstGeom>
          <a:noFill/>
          <a:ln>
            <a:noFill/>
          </a:ln>
        </p:spPr>
      </p:pic>
      <p:sp>
        <p:nvSpPr>
          <p:cNvPr id="215" name="Google Shape;215;p23"/>
          <p:cNvSpPr txBox="1"/>
          <p:nvPr/>
        </p:nvSpPr>
        <p:spPr>
          <a:xfrm>
            <a:off x="324225" y="3424149"/>
            <a:ext cx="4629000" cy="1056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a:latin typeface="Open Sans Light"/>
                <a:ea typeface="Open Sans Light"/>
                <a:cs typeface="Open Sans Light"/>
                <a:sym typeface="Open Sans Light"/>
              </a:rPr>
              <a:t>T</a:t>
            </a:r>
            <a:r>
              <a:rPr lang="en">
                <a:latin typeface="Open Sans Light"/>
                <a:ea typeface="Open Sans Light"/>
                <a:cs typeface="Open Sans Light"/>
                <a:sym typeface="Open Sans Light"/>
              </a:rPr>
              <a:t>he home continues to be the center of our lives where important decisions are made. </a:t>
            </a:r>
            <a:r>
              <a:rPr lang="en">
                <a:latin typeface="Open Sans Light"/>
                <a:ea typeface="Open Sans Light"/>
                <a:cs typeface="Open Sans Light"/>
                <a:sym typeface="Open Sans Light"/>
              </a:rPr>
              <a:t>That makes direct mail the ideal channel to target customers. DRMG gives you the data, insights and expertise to make it happen.</a:t>
            </a:r>
            <a:endParaRPr sz="2100">
              <a:solidFill>
                <a:srgbClr val="005AA9"/>
              </a:solidFill>
              <a:latin typeface="Open Sans Light"/>
              <a:ea typeface="Open Sans Light"/>
              <a:cs typeface="Open Sans Light"/>
              <a:sym typeface="Open Sans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